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sldIdLst>
    <p:sldId id="284" r:id="rId5"/>
    <p:sldId id="285" r:id="rId6"/>
    <p:sldId id="286" r:id="rId7"/>
    <p:sldId id="287" r:id="rId8"/>
    <p:sldId id="293" r:id="rId9"/>
    <p:sldId id="288" r:id="rId10"/>
    <p:sldId id="291" r:id="rId11"/>
    <p:sldId id="290" r:id="rId12"/>
    <p:sldId id="257" r:id="rId13"/>
    <p:sldId id="289" r:id="rId14"/>
    <p:sldId id="267" r:id="rId15"/>
    <p:sldId id="262" r:id="rId16"/>
    <p:sldId id="263" r:id="rId17"/>
    <p:sldId id="264" r:id="rId18"/>
    <p:sldId id="265" r:id="rId19"/>
    <p:sldId id="280" r:id="rId20"/>
    <p:sldId id="283"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EB06F-F9DE-4D5B-956B-77630ED4DD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3190F4C-827A-46D9-B57F-21D15E70F2D8}">
      <dgm:prSet/>
      <dgm:spPr/>
      <dgm:t>
        <a:bodyPr/>
        <a:lstStyle/>
        <a:p>
          <a:r>
            <a:rPr lang="en-US"/>
            <a:t>Respect</a:t>
          </a:r>
        </a:p>
      </dgm:t>
    </dgm:pt>
    <dgm:pt modelId="{1DB86A27-054A-4261-9563-FEE76223712E}" type="parTrans" cxnId="{51A61E97-99A6-465C-B1CF-7D9D6943B0CD}">
      <dgm:prSet/>
      <dgm:spPr/>
      <dgm:t>
        <a:bodyPr/>
        <a:lstStyle/>
        <a:p>
          <a:endParaRPr lang="en-US"/>
        </a:p>
      </dgm:t>
    </dgm:pt>
    <dgm:pt modelId="{C39EF53A-33C9-4D5C-A1B9-F5A286611EA5}" type="sibTrans" cxnId="{51A61E97-99A6-465C-B1CF-7D9D6943B0CD}">
      <dgm:prSet/>
      <dgm:spPr/>
      <dgm:t>
        <a:bodyPr/>
        <a:lstStyle/>
        <a:p>
          <a:endParaRPr lang="en-US"/>
        </a:p>
      </dgm:t>
    </dgm:pt>
    <dgm:pt modelId="{184D9994-A5D0-46B4-80FC-53B3F5F9E87F}">
      <dgm:prSet/>
      <dgm:spPr/>
      <dgm:t>
        <a:bodyPr/>
        <a:lstStyle/>
        <a:p>
          <a:r>
            <a:rPr lang="en-US"/>
            <a:t>Responsibility</a:t>
          </a:r>
        </a:p>
      </dgm:t>
    </dgm:pt>
    <dgm:pt modelId="{EF668091-B905-449F-AA25-2DB40007C44C}" type="parTrans" cxnId="{13F55F13-780F-458B-A95F-106E7CC9800C}">
      <dgm:prSet/>
      <dgm:spPr/>
      <dgm:t>
        <a:bodyPr/>
        <a:lstStyle/>
        <a:p>
          <a:endParaRPr lang="en-US"/>
        </a:p>
      </dgm:t>
    </dgm:pt>
    <dgm:pt modelId="{3E339505-871D-4A88-93C3-8D5F7D411172}" type="sibTrans" cxnId="{13F55F13-780F-458B-A95F-106E7CC9800C}">
      <dgm:prSet/>
      <dgm:spPr/>
      <dgm:t>
        <a:bodyPr/>
        <a:lstStyle/>
        <a:p>
          <a:endParaRPr lang="en-US"/>
        </a:p>
      </dgm:t>
    </dgm:pt>
    <dgm:pt modelId="{37D70887-AF76-4369-90CA-A0A797FAAC2E}">
      <dgm:prSet/>
      <dgm:spPr/>
      <dgm:t>
        <a:bodyPr/>
        <a:lstStyle/>
        <a:p>
          <a:r>
            <a:rPr lang="en-US"/>
            <a:t>Resiliency</a:t>
          </a:r>
        </a:p>
      </dgm:t>
    </dgm:pt>
    <dgm:pt modelId="{EE2B6CAA-5DE2-458E-A525-BE60CC48F80A}" type="parTrans" cxnId="{50AA217A-CA7B-48A2-9E7D-49C83564FAE1}">
      <dgm:prSet/>
      <dgm:spPr/>
      <dgm:t>
        <a:bodyPr/>
        <a:lstStyle/>
        <a:p>
          <a:endParaRPr lang="en-US"/>
        </a:p>
      </dgm:t>
    </dgm:pt>
    <dgm:pt modelId="{F13F8C53-9E3B-40F4-A705-3E62334DB5BC}" type="sibTrans" cxnId="{50AA217A-CA7B-48A2-9E7D-49C83564FAE1}">
      <dgm:prSet/>
      <dgm:spPr/>
      <dgm:t>
        <a:bodyPr/>
        <a:lstStyle/>
        <a:p>
          <a:endParaRPr lang="en-US"/>
        </a:p>
      </dgm:t>
    </dgm:pt>
    <dgm:pt modelId="{503F2518-B482-468F-B9C7-8F3EB0C5B999}" type="pres">
      <dgm:prSet presAssocID="{075EB06F-F9DE-4D5B-956B-77630ED4DD42}" presName="linear" presStyleCnt="0">
        <dgm:presLayoutVars>
          <dgm:animLvl val="lvl"/>
          <dgm:resizeHandles val="exact"/>
        </dgm:presLayoutVars>
      </dgm:prSet>
      <dgm:spPr/>
    </dgm:pt>
    <dgm:pt modelId="{752F01C6-B2F4-4573-9BA2-ECE871A21714}" type="pres">
      <dgm:prSet presAssocID="{13190F4C-827A-46D9-B57F-21D15E70F2D8}" presName="parentText" presStyleLbl="node1" presStyleIdx="0" presStyleCnt="3">
        <dgm:presLayoutVars>
          <dgm:chMax val="0"/>
          <dgm:bulletEnabled val="1"/>
        </dgm:presLayoutVars>
      </dgm:prSet>
      <dgm:spPr/>
    </dgm:pt>
    <dgm:pt modelId="{DBA21357-C660-4AAE-A83E-A06A77D5C129}" type="pres">
      <dgm:prSet presAssocID="{C39EF53A-33C9-4D5C-A1B9-F5A286611EA5}" presName="spacer" presStyleCnt="0"/>
      <dgm:spPr/>
    </dgm:pt>
    <dgm:pt modelId="{272A2767-1D40-45BE-8D1D-66215BBB87E8}" type="pres">
      <dgm:prSet presAssocID="{184D9994-A5D0-46B4-80FC-53B3F5F9E87F}" presName="parentText" presStyleLbl="node1" presStyleIdx="1" presStyleCnt="3">
        <dgm:presLayoutVars>
          <dgm:chMax val="0"/>
          <dgm:bulletEnabled val="1"/>
        </dgm:presLayoutVars>
      </dgm:prSet>
      <dgm:spPr/>
    </dgm:pt>
    <dgm:pt modelId="{D689C308-49C4-474B-AD60-AB4480DBB619}" type="pres">
      <dgm:prSet presAssocID="{3E339505-871D-4A88-93C3-8D5F7D411172}" presName="spacer" presStyleCnt="0"/>
      <dgm:spPr/>
    </dgm:pt>
    <dgm:pt modelId="{17AB2B74-0E48-47B1-9161-F4586EAEA9EE}" type="pres">
      <dgm:prSet presAssocID="{37D70887-AF76-4369-90CA-A0A797FAAC2E}" presName="parentText" presStyleLbl="node1" presStyleIdx="2" presStyleCnt="3">
        <dgm:presLayoutVars>
          <dgm:chMax val="0"/>
          <dgm:bulletEnabled val="1"/>
        </dgm:presLayoutVars>
      </dgm:prSet>
      <dgm:spPr/>
    </dgm:pt>
  </dgm:ptLst>
  <dgm:cxnLst>
    <dgm:cxn modelId="{13F55F13-780F-458B-A95F-106E7CC9800C}" srcId="{075EB06F-F9DE-4D5B-956B-77630ED4DD42}" destId="{184D9994-A5D0-46B4-80FC-53B3F5F9E87F}" srcOrd="1" destOrd="0" parTransId="{EF668091-B905-449F-AA25-2DB40007C44C}" sibTransId="{3E339505-871D-4A88-93C3-8D5F7D411172}"/>
    <dgm:cxn modelId="{B12A8A1E-D35B-4582-9631-B41793A9BF67}" type="presOf" srcId="{37D70887-AF76-4369-90CA-A0A797FAAC2E}" destId="{17AB2B74-0E48-47B1-9161-F4586EAEA9EE}" srcOrd="0" destOrd="0" presId="urn:microsoft.com/office/officeart/2005/8/layout/vList2"/>
    <dgm:cxn modelId="{0B994725-C37F-46FC-8553-AFBD7DD49E05}" type="presOf" srcId="{13190F4C-827A-46D9-B57F-21D15E70F2D8}" destId="{752F01C6-B2F4-4573-9BA2-ECE871A21714}" srcOrd="0" destOrd="0" presId="urn:microsoft.com/office/officeart/2005/8/layout/vList2"/>
    <dgm:cxn modelId="{6A8A576D-0500-4820-BDE8-13BFC69FE757}" type="presOf" srcId="{184D9994-A5D0-46B4-80FC-53B3F5F9E87F}" destId="{272A2767-1D40-45BE-8D1D-66215BBB87E8}" srcOrd="0" destOrd="0" presId="urn:microsoft.com/office/officeart/2005/8/layout/vList2"/>
    <dgm:cxn modelId="{099E9E59-E301-47C2-9068-6DAE40303E71}" type="presOf" srcId="{075EB06F-F9DE-4D5B-956B-77630ED4DD42}" destId="{503F2518-B482-468F-B9C7-8F3EB0C5B999}" srcOrd="0" destOrd="0" presId="urn:microsoft.com/office/officeart/2005/8/layout/vList2"/>
    <dgm:cxn modelId="{50AA217A-CA7B-48A2-9E7D-49C83564FAE1}" srcId="{075EB06F-F9DE-4D5B-956B-77630ED4DD42}" destId="{37D70887-AF76-4369-90CA-A0A797FAAC2E}" srcOrd="2" destOrd="0" parTransId="{EE2B6CAA-5DE2-458E-A525-BE60CC48F80A}" sibTransId="{F13F8C53-9E3B-40F4-A705-3E62334DB5BC}"/>
    <dgm:cxn modelId="{51A61E97-99A6-465C-B1CF-7D9D6943B0CD}" srcId="{075EB06F-F9DE-4D5B-956B-77630ED4DD42}" destId="{13190F4C-827A-46D9-B57F-21D15E70F2D8}" srcOrd="0" destOrd="0" parTransId="{1DB86A27-054A-4261-9563-FEE76223712E}" sibTransId="{C39EF53A-33C9-4D5C-A1B9-F5A286611EA5}"/>
    <dgm:cxn modelId="{A455A1D5-36F8-437E-9961-A43670B6A523}" type="presParOf" srcId="{503F2518-B482-468F-B9C7-8F3EB0C5B999}" destId="{752F01C6-B2F4-4573-9BA2-ECE871A21714}" srcOrd="0" destOrd="0" presId="urn:microsoft.com/office/officeart/2005/8/layout/vList2"/>
    <dgm:cxn modelId="{531DE295-A21F-434D-8090-8688A1D1A87C}" type="presParOf" srcId="{503F2518-B482-468F-B9C7-8F3EB0C5B999}" destId="{DBA21357-C660-4AAE-A83E-A06A77D5C129}" srcOrd="1" destOrd="0" presId="urn:microsoft.com/office/officeart/2005/8/layout/vList2"/>
    <dgm:cxn modelId="{7C6426A9-E9F9-49FB-BC88-E935C9E2F64F}" type="presParOf" srcId="{503F2518-B482-468F-B9C7-8F3EB0C5B999}" destId="{272A2767-1D40-45BE-8D1D-66215BBB87E8}" srcOrd="2" destOrd="0" presId="urn:microsoft.com/office/officeart/2005/8/layout/vList2"/>
    <dgm:cxn modelId="{2AAA6A1F-5F14-4B14-9449-EF901172718F}" type="presParOf" srcId="{503F2518-B482-468F-B9C7-8F3EB0C5B999}" destId="{D689C308-49C4-474B-AD60-AB4480DBB619}" srcOrd="3" destOrd="0" presId="urn:microsoft.com/office/officeart/2005/8/layout/vList2"/>
    <dgm:cxn modelId="{0A21779F-5BCA-4C8E-A6B6-235F1B4ACC43}" type="presParOf" srcId="{503F2518-B482-468F-B9C7-8F3EB0C5B999}" destId="{17AB2B74-0E48-47B1-9161-F4586EAEA9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F01C6-B2F4-4573-9BA2-ECE871A21714}">
      <dsp:nvSpPr>
        <dsp:cNvPr id="0" name=""/>
        <dsp:cNvSpPr/>
      </dsp:nvSpPr>
      <dsp:spPr>
        <a:xfrm>
          <a:off x="0" y="12417"/>
          <a:ext cx="7029752" cy="1380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Respect</a:t>
          </a:r>
        </a:p>
      </dsp:txBody>
      <dsp:txXfrm>
        <a:off x="67395" y="79812"/>
        <a:ext cx="6894962" cy="1245809"/>
      </dsp:txXfrm>
    </dsp:sp>
    <dsp:sp modelId="{272A2767-1D40-45BE-8D1D-66215BBB87E8}">
      <dsp:nvSpPr>
        <dsp:cNvPr id="0" name=""/>
        <dsp:cNvSpPr/>
      </dsp:nvSpPr>
      <dsp:spPr>
        <a:xfrm>
          <a:off x="0" y="1562937"/>
          <a:ext cx="7029752" cy="1380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Responsibility</a:t>
          </a:r>
        </a:p>
      </dsp:txBody>
      <dsp:txXfrm>
        <a:off x="67395" y="1630332"/>
        <a:ext cx="6894962" cy="1245809"/>
      </dsp:txXfrm>
    </dsp:sp>
    <dsp:sp modelId="{17AB2B74-0E48-47B1-9161-F4586EAEA9EE}">
      <dsp:nvSpPr>
        <dsp:cNvPr id="0" name=""/>
        <dsp:cNvSpPr/>
      </dsp:nvSpPr>
      <dsp:spPr>
        <a:xfrm>
          <a:off x="0" y="3113457"/>
          <a:ext cx="7029752" cy="1380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Resiliency</a:t>
          </a:r>
        </a:p>
      </dsp:txBody>
      <dsp:txXfrm>
        <a:off x="67395" y="3180852"/>
        <a:ext cx="6894962" cy="12458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61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490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4556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572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507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06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47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01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73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44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441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206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65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546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091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653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64527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antelisi@pcsb.org" TargetMode="External"/><Relationship Id="rId2" Type="http://schemas.openxmlformats.org/officeDocument/2006/relationships/hyperlink" Target="mailto:savinos@pcsb.org" TargetMode="External"/><Relationship Id="rId1" Type="http://schemas.openxmlformats.org/officeDocument/2006/relationships/slideLayout" Target="../slideLayouts/slideLayout2.xml"/><Relationship Id="rId4" Type="http://schemas.openxmlformats.org/officeDocument/2006/relationships/hyperlink" Target="mailto:cergea@pcsb.org"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rpon Springs High">
            <a:extLst>
              <a:ext uri="{FF2B5EF4-FFF2-40B4-BE49-F238E27FC236}">
                <a16:creationId xmlns:a16="http://schemas.microsoft.com/office/drawing/2014/main" id="{2E29C433-ADE1-4FE4-B449-14E41344C2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2" r="-2" b="-2"/>
          <a:stretch/>
        </p:blipFill>
        <p:spPr bwMode="auto">
          <a:xfrm>
            <a:off x="20" y="1302606"/>
            <a:ext cx="4413566"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CEA5E4-6641-4BA9-9E73-99EE84D2BEE5}"/>
              </a:ext>
            </a:extLst>
          </p:cNvPr>
          <p:cNvSpPr>
            <a:spLocks noGrp="1"/>
          </p:cNvSpPr>
          <p:nvPr>
            <p:ph type="ctrTitle"/>
          </p:nvPr>
        </p:nvSpPr>
        <p:spPr>
          <a:xfrm>
            <a:off x="3948158" y="1525732"/>
            <a:ext cx="7408690" cy="1880737"/>
          </a:xfrm>
        </p:spPr>
        <p:txBody>
          <a:bodyPr>
            <a:normAutofit/>
          </a:bodyPr>
          <a:lstStyle/>
          <a:p>
            <a:pPr algn="l"/>
            <a:r>
              <a:rPr lang="en-US">
                <a:solidFill>
                  <a:srgbClr val="6C0000"/>
                </a:solidFill>
              </a:rPr>
              <a:t>Tarpon Springs High School</a:t>
            </a:r>
          </a:p>
        </p:txBody>
      </p:sp>
      <p:sp>
        <p:nvSpPr>
          <p:cNvPr id="5" name="Subtitle 4">
            <a:extLst>
              <a:ext uri="{FF2B5EF4-FFF2-40B4-BE49-F238E27FC236}">
                <a16:creationId xmlns:a16="http://schemas.microsoft.com/office/drawing/2014/main" id="{CA0E802A-F9E8-440D-AE8B-C16854129E41}"/>
              </a:ext>
            </a:extLst>
          </p:cNvPr>
          <p:cNvSpPr>
            <a:spLocks noGrp="1"/>
          </p:cNvSpPr>
          <p:nvPr>
            <p:ph type="subTitle" idx="1"/>
          </p:nvPr>
        </p:nvSpPr>
        <p:spPr>
          <a:xfrm>
            <a:off x="4653279" y="4050833"/>
            <a:ext cx="4620723" cy="1096899"/>
          </a:xfrm>
        </p:spPr>
        <p:txBody>
          <a:bodyPr/>
          <a:lstStyle/>
          <a:p>
            <a:r>
              <a:rPr lang="en-US" dirty="0"/>
              <a:t>Quarter 1 Student Expectations and Student Guidelines for Success on Campus</a:t>
            </a:r>
          </a:p>
          <a:p>
            <a:endParaRPr lang="en-US" dirty="0"/>
          </a:p>
        </p:txBody>
      </p:sp>
    </p:spTree>
    <p:extLst>
      <p:ext uri="{BB962C8B-B14F-4D97-AF65-F5344CB8AC3E}">
        <p14:creationId xmlns:p14="http://schemas.microsoft.com/office/powerpoint/2010/main" val="335387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43-B716-4696-9B1A-4437D462AC8F}"/>
              </a:ext>
            </a:extLst>
          </p:cNvPr>
          <p:cNvSpPr>
            <a:spLocks noGrp="1"/>
          </p:cNvSpPr>
          <p:nvPr>
            <p:ph type="title"/>
          </p:nvPr>
        </p:nvSpPr>
        <p:spPr/>
        <p:txBody>
          <a:bodyPr/>
          <a:lstStyle/>
          <a:p>
            <a:r>
              <a:rPr lang="en-US"/>
              <a:t>  </a:t>
            </a:r>
          </a:p>
        </p:txBody>
      </p:sp>
      <p:sp>
        <p:nvSpPr>
          <p:cNvPr id="7" name="Content Placeholder 5">
            <a:extLst>
              <a:ext uri="{FF2B5EF4-FFF2-40B4-BE49-F238E27FC236}">
                <a16:creationId xmlns:a16="http://schemas.microsoft.com/office/drawing/2014/main" id="{60DDBFC4-34DE-4E74-82C3-46D93A1A9F40}"/>
              </a:ext>
            </a:extLst>
          </p:cNvPr>
          <p:cNvSpPr>
            <a:spLocks noGrp="1"/>
          </p:cNvSpPr>
          <p:nvPr>
            <p:ph idx="1"/>
          </p:nvPr>
        </p:nvSpPr>
        <p:spPr>
          <a:xfrm>
            <a:off x="5684724" y="735863"/>
            <a:ext cx="6268844" cy="5903216"/>
          </a:xfrm>
          <a:solidFill>
            <a:schemeClr val="tx1">
              <a:lumMod val="75000"/>
              <a:lumOff val="25000"/>
            </a:schemeClr>
          </a:solidFill>
        </p:spPr>
        <p:txBody>
          <a:bodyPr vert="horz" lIns="91440" tIns="45720" rIns="91440" bIns="45720" rtlCol="0" anchor="t">
            <a:normAutofit/>
          </a:bodyPr>
          <a:lstStyle/>
          <a:p>
            <a:pPr algn="ctr">
              <a:buNone/>
            </a:pPr>
            <a:r>
              <a:rPr lang="en-US" sz="5400" err="1">
                <a:solidFill>
                  <a:schemeClr val="bg1"/>
                </a:solidFill>
                <a:ea typeface="+mn-lt"/>
                <a:cs typeface="+mn-lt"/>
              </a:rPr>
              <a:t>Tardies</a:t>
            </a:r>
            <a:endParaRPr lang="en-US" sz="5400">
              <a:solidFill>
                <a:schemeClr val="bg1"/>
              </a:solidFill>
              <a:ea typeface="+mn-lt"/>
              <a:cs typeface="+mn-lt"/>
            </a:endParaRPr>
          </a:p>
          <a:p>
            <a:pPr marL="0" indent="0">
              <a:buNone/>
            </a:pPr>
            <a:r>
              <a:rPr lang="en-US">
                <a:solidFill>
                  <a:schemeClr val="bg1"/>
                </a:solidFill>
                <a:ea typeface="+mn-lt"/>
                <a:cs typeface="+mn-lt"/>
              </a:rPr>
              <a:t> Teachers will record your </a:t>
            </a:r>
            <a:r>
              <a:rPr lang="en-US" err="1">
                <a:solidFill>
                  <a:schemeClr val="bg1"/>
                </a:solidFill>
                <a:ea typeface="+mn-lt"/>
                <a:cs typeface="+mn-lt"/>
              </a:rPr>
              <a:t>tardies</a:t>
            </a:r>
            <a:r>
              <a:rPr lang="en-US">
                <a:solidFill>
                  <a:schemeClr val="bg1"/>
                </a:solidFill>
                <a:ea typeface="+mn-lt"/>
                <a:cs typeface="+mn-lt"/>
              </a:rPr>
              <a:t> based on their classroom procedures.</a:t>
            </a:r>
            <a:endParaRPr lang="en-US">
              <a:solidFill>
                <a:schemeClr val="bg1"/>
              </a:solidFill>
              <a:cs typeface="Calibri"/>
            </a:endParaRPr>
          </a:p>
          <a:p>
            <a:pPr marL="0" indent="0">
              <a:buNone/>
            </a:pPr>
            <a:r>
              <a:rPr lang="en-US">
                <a:solidFill>
                  <a:schemeClr val="bg1"/>
                </a:solidFill>
                <a:ea typeface="+mn-lt"/>
                <a:cs typeface="+mn-lt"/>
              </a:rPr>
              <a:t> Consequences will be given on a weekly basis for </a:t>
            </a:r>
            <a:r>
              <a:rPr lang="en-US" err="1">
                <a:solidFill>
                  <a:schemeClr val="bg1"/>
                </a:solidFill>
                <a:ea typeface="+mn-lt"/>
                <a:cs typeface="+mn-lt"/>
              </a:rPr>
              <a:t>tardies</a:t>
            </a:r>
            <a:r>
              <a:rPr lang="en-US">
                <a:solidFill>
                  <a:schemeClr val="bg1"/>
                </a:solidFill>
                <a:ea typeface="+mn-lt"/>
                <a:cs typeface="+mn-lt"/>
              </a:rPr>
              <a:t>. </a:t>
            </a:r>
            <a:endParaRPr lang="en-US">
              <a:solidFill>
                <a:schemeClr val="bg1"/>
              </a:solidFill>
            </a:endParaRPr>
          </a:p>
          <a:p>
            <a:pPr marL="0" indent="0">
              <a:buNone/>
            </a:pPr>
            <a:endParaRPr lang="en-US">
              <a:solidFill>
                <a:srgbClr val="000000"/>
              </a:solidFill>
              <a:ea typeface="+mn-lt"/>
              <a:cs typeface="+mn-lt"/>
            </a:endParaRPr>
          </a:p>
          <a:p>
            <a:pPr marL="0" indent="0">
              <a:buNone/>
            </a:pPr>
            <a:r>
              <a:rPr lang="en-US" sz="2000">
                <a:solidFill>
                  <a:schemeClr val="bg1"/>
                </a:solidFill>
                <a:cs typeface="Calibri" panose="020F0502020204030204"/>
              </a:rPr>
              <a:t>*Alerts will be sent to your parents or guardians for each tardy you receive</a:t>
            </a:r>
          </a:p>
          <a:p>
            <a:pPr marL="0" indent="0">
              <a:buNone/>
            </a:pPr>
            <a:endParaRPr lang="en-US" sz="2000">
              <a:solidFill>
                <a:schemeClr val="bg1"/>
              </a:solidFill>
              <a:cs typeface="Calibri" panose="020F0502020204030204"/>
            </a:endParaRPr>
          </a:p>
          <a:p>
            <a:pPr marL="0" indent="0">
              <a:buNone/>
            </a:pPr>
            <a:endParaRPr lang="en-US" sz="2000">
              <a:solidFill>
                <a:srgbClr val="FF0000"/>
              </a:solidFill>
              <a:cs typeface="Calibri" panose="020F0502020204030204"/>
            </a:endParaRPr>
          </a:p>
        </p:txBody>
      </p:sp>
      <p:graphicFrame>
        <p:nvGraphicFramePr>
          <p:cNvPr id="8" name="Table 3">
            <a:extLst>
              <a:ext uri="{FF2B5EF4-FFF2-40B4-BE49-F238E27FC236}">
                <a16:creationId xmlns:a16="http://schemas.microsoft.com/office/drawing/2014/main" id="{D29E96DA-8CFB-4C49-B8E2-4B88759D6FCB}"/>
              </a:ext>
            </a:extLst>
          </p:cNvPr>
          <p:cNvGraphicFramePr>
            <a:graphicFrameLocks noGrp="1"/>
          </p:cNvGraphicFramePr>
          <p:nvPr/>
        </p:nvGraphicFramePr>
        <p:xfrm>
          <a:off x="452591" y="934065"/>
          <a:ext cx="4787238" cy="4971033"/>
        </p:xfrm>
        <a:graphic>
          <a:graphicData uri="http://schemas.openxmlformats.org/drawingml/2006/table">
            <a:tbl>
              <a:tblPr firstRow="1" bandRow="1">
                <a:tableStyleId>{5C22544A-7EE6-4342-B048-85BDC9FD1C3A}</a:tableStyleId>
              </a:tblPr>
              <a:tblGrid>
                <a:gridCol w="2393619">
                  <a:extLst>
                    <a:ext uri="{9D8B030D-6E8A-4147-A177-3AD203B41FA5}">
                      <a16:colId xmlns:a16="http://schemas.microsoft.com/office/drawing/2014/main" val="1394628243"/>
                    </a:ext>
                  </a:extLst>
                </a:gridCol>
                <a:gridCol w="2393619">
                  <a:extLst>
                    <a:ext uri="{9D8B030D-6E8A-4147-A177-3AD203B41FA5}">
                      <a16:colId xmlns:a16="http://schemas.microsoft.com/office/drawing/2014/main" val="3337046139"/>
                    </a:ext>
                  </a:extLst>
                </a:gridCol>
              </a:tblGrid>
              <a:tr h="620691">
                <a:tc>
                  <a:txBody>
                    <a:bodyPr/>
                    <a:lstStyle/>
                    <a:p>
                      <a:pPr algn="ctr"/>
                      <a:r>
                        <a:rPr lang="en-US"/>
                        <a:t>Number of </a:t>
                      </a:r>
                      <a:r>
                        <a:rPr lang="en-US" err="1"/>
                        <a:t>Tardies</a:t>
                      </a:r>
                      <a:r>
                        <a:rPr lang="en-US"/>
                        <a:t> per Week</a:t>
                      </a:r>
                      <a:endParaRPr lang="en-US" err="1"/>
                    </a:p>
                  </a:txBody>
                  <a:tcPr/>
                </a:tc>
                <a:tc>
                  <a:txBody>
                    <a:bodyPr/>
                    <a:lstStyle/>
                    <a:p>
                      <a:pPr algn="ctr"/>
                      <a:r>
                        <a:rPr lang="en-US"/>
                        <a:t>Consequence</a:t>
                      </a:r>
                    </a:p>
                  </a:txBody>
                  <a:tcPr/>
                </a:tc>
                <a:extLst>
                  <a:ext uri="{0D108BD9-81ED-4DB2-BD59-A6C34878D82A}">
                    <a16:rowId xmlns:a16="http://schemas.microsoft.com/office/drawing/2014/main" val="4044577398"/>
                  </a:ext>
                </a:extLst>
              </a:tr>
              <a:tr h="620691">
                <a:tc>
                  <a:txBody>
                    <a:bodyPr/>
                    <a:lstStyle/>
                    <a:p>
                      <a:pPr algn="ctr"/>
                      <a:r>
                        <a:rPr lang="en-US"/>
                        <a:t>1-2</a:t>
                      </a:r>
                    </a:p>
                  </a:txBody>
                  <a:tcPr/>
                </a:tc>
                <a:tc>
                  <a:txBody>
                    <a:bodyPr/>
                    <a:lstStyle/>
                    <a:p>
                      <a:pPr algn="ctr"/>
                      <a:r>
                        <a:rPr lang="en-US"/>
                        <a:t>Tardy Warning Messages</a:t>
                      </a:r>
                    </a:p>
                  </a:txBody>
                  <a:tcPr/>
                </a:tc>
                <a:extLst>
                  <a:ext uri="{0D108BD9-81ED-4DB2-BD59-A6C34878D82A}">
                    <a16:rowId xmlns:a16="http://schemas.microsoft.com/office/drawing/2014/main" val="356706993"/>
                  </a:ext>
                </a:extLst>
              </a:tr>
              <a:tr h="620691">
                <a:tc>
                  <a:txBody>
                    <a:bodyPr/>
                    <a:lstStyle/>
                    <a:p>
                      <a:pPr algn="ctr"/>
                      <a:r>
                        <a:rPr lang="en-US"/>
                        <a:t>3 - 6</a:t>
                      </a:r>
                    </a:p>
                  </a:txBody>
                  <a:tcPr/>
                </a:tc>
                <a:tc>
                  <a:txBody>
                    <a:bodyPr/>
                    <a:lstStyle/>
                    <a:p>
                      <a:pPr algn="ctr"/>
                      <a:r>
                        <a:rPr lang="en-US"/>
                        <a:t>Lunch Detention</a:t>
                      </a:r>
                    </a:p>
                    <a:p>
                      <a:pPr algn="ctr"/>
                      <a:r>
                        <a:rPr lang="en-US"/>
                        <a:t>Meeting with Behavior Specialist</a:t>
                      </a:r>
                    </a:p>
                  </a:txBody>
                  <a:tcPr/>
                </a:tc>
                <a:extLst>
                  <a:ext uri="{0D108BD9-81ED-4DB2-BD59-A6C34878D82A}">
                    <a16:rowId xmlns:a16="http://schemas.microsoft.com/office/drawing/2014/main" val="468919615"/>
                  </a:ext>
                </a:extLst>
              </a:tr>
              <a:tr h="620691">
                <a:tc>
                  <a:txBody>
                    <a:bodyPr/>
                    <a:lstStyle/>
                    <a:p>
                      <a:pPr algn="ctr"/>
                      <a:r>
                        <a:rPr lang="en-US"/>
                        <a:t>7 - 9</a:t>
                      </a:r>
                    </a:p>
                  </a:txBody>
                  <a:tcPr/>
                </a:tc>
                <a:tc>
                  <a:txBody>
                    <a:bodyPr/>
                    <a:lstStyle/>
                    <a:p>
                      <a:pPr algn="ctr"/>
                      <a:r>
                        <a:rPr lang="en-US"/>
                        <a:t>Administrative Referral</a:t>
                      </a:r>
                    </a:p>
                    <a:p>
                      <a:pPr algn="ctr"/>
                      <a:r>
                        <a:rPr lang="en-US"/>
                        <a:t>In School Suspension</a:t>
                      </a:r>
                    </a:p>
                  </a:txBody>
                  <a:tcPr/>
                </a:tc>
                <a:extLst>
                  <a:ext uri="{0D108BD9-81ED-4DB2-BD59-A6C34878D82A}">
                    <a16:rowId xmlns:a16="http://schemas.microsoft.com/office/drawing/2014/main" val="965894698"/>
                  </a:ext>
                </a:extLst>
              </a:tr>
              <a:tr h="1862073">
                <a:tc gridSpan="2">
                  <a:txBody>
                    <a:bodyPr/>
                    <a:lstStyle/>
                    <a:p>
                      <a:pPr algn="ctr"/>
                      <a:r>
                        <a:rPr lang="en-US"/>
                        <a:t>Students who are continuously tardy on a weekly basis will be put on a success plan                                                                                                                  </a:t>
                      </a:r>
                    </a:p>
                  </a:txBody>
                  <a:tcPr/>
                </a:tc>
                <a:tc hMerge="1">
                  <a:txBody>
                    <a:bodyPr/>
                    <a:lstStyle/>
                    <a:p>
                      <a:pPr algn="ctr"/>
                      <a:endParaRPr lang="en-US"/>
                    </a:p>
                  </a:txBody>
                  <a:tcPr/>
                </a:tc>
                <a:extLst>
                  <a:ext uri="{0D108BD9-81ED-4DB2-BD59-A6C34878D82A}">
                    <a16:rowId xmlns:a16="http://schemas.microsoft.com/office/drawing/2014/main" val="1436352312"/>
                  </a:ext>
                </a:extLst>
              </a:tr>
            </a:tbl>
          </a:graphicData>
        </a:graphic>
      </p:graphicFrame>
    </p:spTree>
    <p:extLst>
      <p:ext uri="{BB962C8B-B14F-4D97-AF65-F5344CB8AC3E}">
        <p14:creationId xmlns:p14="http://schemas.microsoft.com/office/powerpoint/2010/main" val="90955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F65-DFE9-4CBF-A5EE-C8D8F5FDA7F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a:solidFill>
                  <a:srgbClr val="FFFFFF"/>
                </a:solidFill>
                <a:cs typeface="Calibri Light"/>
              </a:rPr>
              <a:t>Dress Code</a:t>
            </a:r>
            <a:endParaRPr lang="en-US">
              <a:ea typeface="+mj-ea"/>
              <a:cs typeface="+mj-cs"/>
            </a:endParaRPr>
          </a:p>
        </p:txBody>
      </p:sp>
      <p:sp>
        <p:nvSpPr>
          <p:cNvPr id="6" name="Content Placeholder 5">
            <a:extLst>
              <a:ext uri="{FF2B5EF4-FFF2-40B4-BE49-F238E27FC236}">
                <a16:creationId xmlns:a16="http://schemas.microsoft.com/office/drawing/2014/main" id="{86098E9C-5E78-4475-9979-DA30E3967338}"/>
              </a:ext>
            </a:extLst>
          </p:cNvPr>
          <p:cNvSpPr>
            <a:spLocks noGrp="1"/>
          </p:cNvSpPr>
          <p:nvPr>
            <p:ph idx="1"/>
          </p:nvPr>
        </p:nvSpPr>
        <p:spPr>
          <a:xfrm>
            <a:off x="5084956" y="273747"/>
            <a:ext cx="6268844" cy="5903216"/>
          </a:xfrm>
          <a:solidFill>
            <a:schemeClr val="tx1">
              <a:lumMod val="75000"/>
              <a:lumOff val="25000"/>
            </a:schemeClr>
          </a:solidFill>
        </p:spPr>
        <p:txBody>
          <a:bodyPr vert="horz" lIns="91440" tIns="45720" rIns="91440" bIns="45720" rtlCol="0" anchor="t">
            <a:normAutofit/>
          </a:bodyPr>
          <a:lstStyle/>
          <a:p>
            <a:pPr marL="0" indent="0">
              <a:buNone/>
            </a:pPr>
            <a:r>
              <a:rPr lang="en-US">
                <a:solidFill>
                  <a:schemeClr val="bg1"/>
                </a:solidFill>
                <a:ea typeface="+mn-lt"/>
                <a:cs typeface="+mn-lt"/>
              </a:rPr>
              <a:t>A. All shirts and blouses must cover midriff, back, sides, and all undergarments including bra straps at all times. All shirts, tops, and dresses shall have sleeves and cover the shoulders. </a:t>
            </a:r>
          </a:p>
          <a:p>
            <a:pPr marL="0" indent="0">
              <a:buNone/>
            </a:pPr>
            <a:endParaRPr lang="en-US">
              <a:solidFill>
                <a:schemeClr val="bg1"/>
              </a:solidFill>
              <a:ea typeface="+mn-lt"/>
              <a:cs typeface="+mn-lt"/>
            </a:endParaRPr>
          </a:p>
          <a:p>
            <a:pPr marL="0" indent="0">
              <a:buNone/>
            </a:pPr>
            <a:r>
              <a:rPr lang="en-US">
                <a:solidFill>
                  <a:schemeClr val="bg1"/>
                </a:solidFill>
                <a:ea typeface="+mn-lt"/>
                <a:cs typeface="+mn-lt"/>
              </a:rPr>
              <a:t>B. Shorts, skirts, divided skirts, dresses and culottes are allowed. They must be mid-thigh length or longer. </a:t>
            </a:r>
          </a:p>
          <a:p>
            <a:pPr marL="0" indent="0">
              <a:buNone/>
            </a:pPr>
            <a:endParaRPr lang="en-US">
              <a:solidFill>
                <a:schemeClr val="bg1"/>
              </a:solidFill>
              <a:ea typeface="+mn-lt"/>
              <a:cs typeface="+mn-lt"/>
            </a:endParaRPr>
          </a:p>
          <a:p>
            <a:pPr marL="0" indent="0">
              <a:buNone/>
            </a:pPr>
            <a:r>
              <a:rPr lang="en-US">
                <a:solidFill>
                  <a:schemeClr val="bg1"/>
                </a:solidFill>
                <a:ea typeface="+mn-lt"/>
                <a:cs typeface="+mn-lt"/>
              </a:rPr>
              <a:t>C. All trousers, pants, or shorts must totally cover undergarments, including boxer shorts. </a:t>
            </a:r>
            <a:endParaRPr lang="en-US">
              <a:ea typeface="+mn-lt"/>
              <a:cs typeface="+mn-lt"/>
            </a:endParaRPr>
          </a:p>
          <a:p>
            <a:pPr marL="0" indent="0">
              <a:buNone/>
            </a:pPr>
            <a:endParaRPr lang="en-US">
              <a:cs typeface="Calibri" panose="020F0502020204030204"/>
            </a:endParaRPr>
          </a:p>
        </p:txBody>
      </p:sp>
    </p:spTree>
    <p:extLst>
      <p:ext uri="{BB962C8B-B14F-4D97-AF65-F5344CB8AC3E}">
        <p14:creationId xmlns:p14="http://schemas.microsoft.com/office/powerpoint/2010/main" val="17801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F65-DFE9-4CBF-A5EE-C8D8F5FDA7F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dirty="0">
                <a:solidFill>
                  <a:srgbClr val="FFFFFF"/>
                </a:solidFill>
                <a:cs typeface="Calibri Light"/>
              </a:rPr>
              <a:t>Dress Code continued...</a:t>
            </a:r>
            <a:endParaRPr lang="en-US" dirty="0">
              <a:ea typeface="+mj-ea"/>
              <a:cs typeface="+mj-cs"/>
            </a:endParaRPr>
          </a:p>
        </p:txBody>
      </p:sp>
      <p:sp>
        <p:nvSpPr>
          <p:cNvPr id="6" name="Content Placeholder 5">
            <a:extLst>
              <a:ext uri="{FF2B5EF4-FFF2-40B4-BE49-F238E27FC236}">
                <a16:creationId xmlns:a16="http://schemas.microsoft.com/office/drawing/2014/main" id="{86098E9C-5E78-4475-9979-DA30E3967338}"/>
              </a:ext>
            </a:extLst>
          </p:cNvPr>
          <p:cNvSpPr>
            <a:spLocks noGrp="1"/>
          </p:cNvSpPr>
          <p:nvPr>
            <p:ph idx="1"/>
          </p:nvPr>
        </p:nvSpPr>
        <p:spPr>
          <a:xfrm>
            <a:off x="5084956" y="273747"/>
            <a:ext cx="6268844" cy="5903216"/>
          </a:xfrm>
          <a:solidFill>
            <a:schemeClr val="tx1">
              <a:lumMod val="75000"/>
              <a:lumOff val="25000"/>
            </a:schemeClr>
          </a:solidFill>
        </p:spPr>
        <p:txBody>
          <a:bodyPr vert="horz" lIns="91440" tIns="45720" rIns="91440" bIns="45720" rtlCol="0" anchor="t">
            <a:normAutofit/>
          </a:bodyPr>
          <a:lstStyle/>
          <a:p>
            <a:pPr marL="0" indent="0">
              <a:buNone/>
            </a:pPr>
            <a:endParaRPr lang="en-US">
              <a:solidFill>
                <a:schemeClr val="bg1"/>
              </a:solidFill>
              <a:ea typeface="+mn-lt"/>
              <a:cs typeface="+mn-lt"/>
            </a:endParaRPr>
          </a:p>
          <a:p>
            <a:pPr marL="0" indent="0">
              <a:buNone/>
            </a:pPr>
            <a:r>
              <a:rPr lang="en-US" dirty="0">
                <a:solidFill>
                  <a:schemeClr val="bg1"/>
                </a:solidFill>
                <a:ea typeface="+mn-lt"/>
                <a:cs typeface="+mn-lt"/>
              </a:rPr>
              <a:t>D. All clothing, jewelry, or tattoos shall be free of the following: profanity; violent images, wording or suggestion; sexually suggestive phrases or images; gang related symbols; alcohol, tobacco, drugs or advertisements for such products. </a:t>
            </a:r>
          </a:p>
          <a:p>
            <a:pPr marL="0" indent="0">
              <a:buNone/>
            </a:pPr>
            <a:endParaRPr lang="en-US">
              <a:solidFill>
                <a:schemeClr val="bg1"/>
              </a:solidFill>
              <a:ea typeface="+mn-lt"/>
              <a:cs typeface="+mn-lt"/>
            </a:endParaRPr>
          </a:p>
          <a:p>
            <a:pPr marL="0" indent="0">
              <a:buNone/>
            </a:pPr>
            <a:r>
              <a:rPr lang="en-US" dirty="0">
                <a:solidFill>
                  <a:schemeClr val="bg1"/>
                </a:solidFill>
                <a:ea typeface="+mn-lt"/>
                <a:cs typeface="+mn-lt"/>
              </a:rPr>
              <a:t>E. Safe and appropriate footwear must be worn. Inappropriate footwear includes, but is not limited to, roller skates, skate shoes, and bedroom slippers.</a:t>
            </a:r>
          </a:p>
          <a:p>
            <a:pPr marL="0" indent="0">
              <a:buNone/>
            </a:pPr>
            <a:endParaRPr lang="en-US" dirty="0">
              <a:solidFill>
                <a:schemeClr val="bg1"/>
              </a:solidFill>
              <a:cs typeface="Calibri" panose="020F0502020204030204"/>
            </a:endParaRPr>
          </a:p>
          <a:p>
            <a:pPr marL="0" indent="0">
              <a:buNone/>
            </a:pPr>
            <a:r>
              <a:rPr lang="en-US" dirty="0">
                <a:solidFill>
                  <a:schemeClr val="bg1"/>
                </a:solidFill>
                <a:cs typeface="Calibri" panose="020F0502020204030204"/>
              </a:rPr>
              <a:t>*If you are in violation of the dress code your parents or guardians will receive a phone call and email and you will be asked to remedy the violation. Failure to do so will lead to further consequences such as being sent home as an unexcused absence.  </a:t>
            </a:r>
          </a:p>
        </p:txBody>
      </p:sp>
    </p:spTree>
    <p:extLst>
      <p:ext uri="{BB962C8B-B14F-4D97-AF65-F5344CB8AC3E}">
        <p14:creationId xmlns:p14="http://schemas.microsoft.com/office/powerpoint/2010/main" val="394528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F65-DFE9-4CBF-A5EE-C8D8F5FDA7FA}"/>
              </a:ext>
            </a:extLst>
          </p:cNvPr>
          <p:cNvSpPr>
            <a:spLocks noGrp="1"/>
          </p:cNvSpPr>
          <p:nvPr>
            <p:ph type="title"/>
          </p:nvPr>
        </p:nvSpPr>
        <p:spPr>
          <a:xfrm>
            <a:off x="1028699" y="1967266"/>
            <a:ext cx="3369129" cy="2547257"/>
          </a:xfrm>
          <a:noFill/>
        </p:spPr>
        <p:txBody>
          <a:bodyPr vert="horz" lIns="91440" tIns="45720" rIns="91440" bIns="45720" rtlCol="0" anchor="ctr">
            <a:normAutofit/>
          </a:bodyPr>
          <a:lstStyle/>
          <a:p>
            <a:pPr algn="ctr"/>
            <a:r>
              <a:rPr lang="en-US" sz="3600" dirty="0">
                <a:solidFill>
                  <a:srgbClr val="FFFFFF"/>
                </a:solidFill>
                <a:cs typeface="Calibri Light"/>
              </a:rPr>
              <a:t>Hallway</a:t>
            </a:r>
            <a:br>
              <a:rPr lang="en-US" sz="3600" dirty="0">
                <a:solidFill>
                  <a:srgbClr val="FFFFFF"/>
                </a:solidFill>
                <a:cs typeface="Calibri Light"/>
              </a:rPr>
            </a:br>
            <a:r>
              <a:rPr lang="en-US" sz="3600" dirty="0">
                <a:solidFill>
                  <a:srgbClr val="FFFFFF"/>
                </a:solidFill>
                <a:cs typeface="Calibri Light"/>
              </a:rPr>
              <a:t>Expectations</a:t>
            </a:r>
            <a:endParaRPr lang="en-US" dirty="0">
              <a:ea typeface="+mj-ea"/>
              <a:cs typeface="+mj-cs"/>
            </a:endParaRPr>
          </a:p>
        </p:txBody>
      </p:sp>
      <p:sp>
        <p:nvSpPr>
          <p:cNvPr id="6" name="Content Placeholder 5">
            <a:extLst>
              <a:ext uri="{FF2B5EF4-FFF2-40B4-BE49-F238E27FC236}">
                <a16:creationId xmlns:a16="http://schemas.microsoft.com/office/drawing/2014/main" id="{86098E9C-5E78-4475-9979-DA30E3967338}"/>
              </a:ext>
            </a:extLst>
          </p:cNvPr>
          <p:cNvSpPr>
            <a:spLocks noGrp="1"/>
          </p:cNvSpPr>
          <p:nvPr>
            <p:ph idx="1"/>
          </p:nvPr>
        </p:nvSpPr>
        <p:spPr>
          <a:xfrm>
            <a:off x="5084956" y="273747"/>
            <a:ext cx="6268844" cy="5903216"/>
          </a:xfrm>
          <a:solidFill>
            <a:schemeClr val="tx1">
              <a:lumMod val="75000"/>
              <a:lumOff val="25000"/>
            </a:schemeClr>
          </a:solidFill>
        </p:spPr>
        <p:txBody>
          <a:bodyPr vert="horz" lIns="91440" tIns="45720" rIns="91440" bIns="45720" rtlCol="0" anchor="t">
            <a:normAutofit/>
          </a:bodyPr>
          <a:lstStyle/>
          <a:p>
            <a:pPr marL="0" indent="0">
              <a:buNone/>
            </a:pPr>
            <a:r>
              <a:rPr lang="en-US" sz="4400" dirty="0">
                <a:solidFill>
                  <a:schemeClr val="bg1"/>
                </a:solidFill>
                <a:ea typeface="+mn-lt"/>
                <a:cs typeface="+mn-lt"/>
              </a:rPr>
              <a:t>You must ALWAYS:</a:t>
            </a:r>
          </a:p>
          <a:p>
            <a:pPr marL="0" indent="0">
              <a:buNone/>
            </a:pPr>
            <a:endParaRPr lang="en-US" sz="4400" dirty="0">
              <a:solidFill>
                <a:schemeClr val="bg1"/>
              </a:solidFill>
              <a:ea typeface="+mn-lt"/>
              <a:cs typeface="+mn-lt"/>
            </a:endParaRPr>
          </a:p>
          <a:p>
            <a:pPr marL="0" indent="0">
              <a:buNone/>
            </a:pPr>
            <a:r>
              <a:rPr lang="en-US" sz="4400" dirty="0">
                <a:solidFill>
                  <a:schemeClr val="bg1"/>
                </a:solidFill>
                <a:ea typeface="+mn-lt"/>
                <a:cs typeface="+mn-lt"/>
              </a:rPr>
              <a:t>-Have a pass</a:t>
            </a:r>
          </a:p>
          <a:p>
            <a:pPr marL="0" indent="0">
              <a:buNone/>
            </a:pPr>
            <a:r>
              <a:rPr lang="en-US" sz="4400" dirty="0">
                <a:solidFill>
                  <a:schemeClr val="bg1"/>
                </a:solidFill>
                <a:ea typeface="+mn-lt"/>
                <a:cs typeface="+mn-lt"/>
              </a:rPr>
              <a:t>-Be prepared to present your pass</a:t>
            </a:r>
          </a:p>
          <a:p>
            <a:pPr marL="0" indent="0">
              <a:buNone/>
            </a:pPr>
            <a:r>
              <a:rPr lang="en-US" sz="4400" dirty="0">
                <a:solidFill>
                  <a:schemeClr val="bg1"/>
                </a:solidFill>
                <a:ea typeface="+mn-lt"/>
                <a:cs typeface="+mn-lt"/>
              </a:rPr>
              <a:t>-Be moving towards your destination</a:t>
            </a:r>
          </a:p>
        </p:txBody>
      </p:sp>
    </p:spTree>
    <p:extLst>
      <p:ext uri="{BB962C8B-B14F-4D97-AF65-F5344CB8AC3E}">
        <p14:creationId xmlns:p14="http://schemas.microsoft.com/office/powerpoint/2010/main" val="400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F65-DFE9-4CBF-A5EE-C8D8F5FDA7F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dirty="0">
                <a:solidFill>
                  <a:srgbClr val="FFFFFF"/>
                </a:solidFill>
                <a:cs typeface="Calibri Light"/>
              </a:rPr>
              <a:t>Opening Gates</a:t>
            </a:r>
          </a:p>
        </p:txBody>
      </p:sp>
      <p:sp>
        <p:nvSpPr>
          <p:cNvPr id="6" name="Content Placeholder 5">
            <a:extLst>
              <a:ext uri="{FF2B5EF4-FFF2-40B4-BE49-F238E27FC236}">
                <a16:creationId xmlns:a16="http://schemas.microsoft.com/office/drawing/2014/main" id="{86098E9C-5E78-4475-9979-DA30E3967338}"/>
              </a:ext>
            </a:extLst>
          </p:cNvPr>
          <p:cNvSpPr>
            <a:spLocks noGrp="1"/>
          </p:cNvSpPr>
          <p:nvPr>
            <p:ph idx="1"/>
          </p:nvPr>
        </p:nvSpPr>
        <p:spPr>
          <a:xfrm>
            <a:off x="5084956" y="273747"/>
            <a:ext cx="6268844" cy="5903216"/>
          </a:xfrm>
          <a:solidFill>
            <a:schemeClr val="tx1">
              <a:lumMod val="75000"/>
              <a:lumOff val="25000"/>
            </a:schemeClr>
          </a:solidFill>
        </p:spPr>
        <p:txBody>
          <a:bodyPr vert="horz" lIns="91440" tIns="45720" rIns="91440" bIns="45720" rtlCol="0" anchor="t">
            <a:normAutofit/>
          </a:bodyPr>
          <a:lstStyle/>
          <a:p>
            <a:pPr marL="0" indent="0">
              <a:buNone/>
            </a:pPr>
            <a:endParaRPr lang="en-US">
              <a:solidFill>
                <a:schemeClr val="bg1"/>
              </a:solidFill>
              <a:ea typeface="+mn-lt"/>
              <a:cs typeface="+mn-lt"/>
            </a:endParaRPr>
          </a:p>
          <a:p>
            <a:pPr marL="0" indent="0">
              <a:buNone/>
            </a:pPr>
            <a:r>
              <a:rPr lang="en-US" b="1" dirty="0">
                <a:solidFill>
                  <a:schemeClr val="bg1"/>
                </a:solidFill>
                <a:cs typeface="Calibri" panose="020F0502020204030204"/>
              </a:rPr>
              <a:t>During the school day</a:t>
            </a:r>
            <a:r>
              <a:rPr lang="en-US" dirty="0">
                <a:solidFill>
                  <a:schemeClr val="bg1"/>
                </a:solidFill>
                <a:cs typeface="Calibri" panose="020F0502020204030204"/>
              </a:rPr>
              <a:t>:</a:t>
            </a:r>
          </a:p>
          <a:p>
            <a:pPr marL="0" indent="0">
              <a:buNone/>
            </a:pPr>
            <a:r>
              <a:rPr lang="en-US" dirty="0">
                <a:solidFill>
                  <a:schemeClr val="bg1"/>
                </a:solidFill>
                <a:ea typeface="+mn-lt"/>
                <a:cs typeface="+mn-lt"/>
              </a:rPr>
              <a:t>-Students should only enter the campus through the main office</a:t>
            </a:r>
          </a:p>
          <a:p>
            <a:pPr marL="0" indent="0">
              <a:buNone/>
            </a:pPr>
            <a:endParaRPr lang="en-US" dirty="0">
              <a:ea typeface="+mn-lt"/>
              <a:cs typeface="+mn-lt"/>
            </a:endParaRPr>
          </a:p>
          <a:p>
            <a:pPr marL="0" indent="0">
              <a:buNone/>
            </a:pPr>
            <a:r>
              <a:rPr lang="en-US" dirty="0">
                <a:solidFill>
                  <a:schemeClr val="bg1"/>
                </a:solidFill>
                <a:cs typeface="Calibri"/>
              </a:rPr>
              <a:t>You must NEVER:</a:t>
            </a:r>
          </a:p>
          <a:p>
            <a:pPr marL="0" indent="0">
              <a:buNone/>
            </a:pPr>
            <a:r>
              <a:rPr lang="en-US" dirty="0">
                <a:solidFill>
                  <a:schemeClr val="bg1"/>
                </a:solidFill>
                <a:cs typeface="Calibri"/>
              </a:rPr>
              <a:t>-Allow students through gates on campus</a:t>
            </a:r>
          </a:p>
          <a:p>
            <a:pPr marL="0" indent="0">
              <a:buNone/>
            </a:pPr>
            <a:r>
              <a:rPr lang="en-US" dirty="0">
                <a:solidFill>
                  <a:schemeClr val="bg1"/>
                </a:solidFill>
                <a:cs typeface="Calibri"/>
              </a:rPr>
              <a:t>-Give or receive anything by the fence</a:t>
            </a:r>
          </a:p>
          <a:p>
            <a:pPr marL="0" indent="0">
              <a:buNone/>
            </a:pPr>
            <a:endParaRPr lang="en-US" dirty="0">
              <a:solidFill>
                <a:schemeClr val="bg1"/>
              </a:solidFill>
              <a:cs typeface="Calibri"/>
            </a:endParaRPr>
          </a:p>
          <a:p>
            <a:pPr marL="0" indent="0">
              <a:buNone/>
            </a:pPr>
            <a:endParaRPr lang="en-US" dirty="0">
              <a:solidFill>
                <a:schemeClr val="bg1"/>
              </a:solidFill>
              <a:cs typeface="Calibri"/>
            </a:endParaRPr>
          </a:p>
          <a:p>
            <a:pPr marL="0" indent="0">
              <a:buNone/>
            </a:pPr>
            <a:r>
              <a:rPr lang="en-US" dirty="0">
                <a:solidFill>
                  <a:schemeClr val="bg1"/>
                </a:solidFill>
                <a:cs typeface="Calibri"/>
              </a:rPr>
              <a:t>This is a serious safety concern and will result in consequences for both parties. </a:t>
            </a:r>
            <a:endParaRPr lang="en-US">
              <a:solidFill>
                <a:schemeClr val="bg1"/>
              </a:solidFill>
            </a:endParaRPr>
          </a:p>
        </p:txBody>
      </p:sp>
    </p:spTree>
    <p:extLst>
      <p:ext uri="{BB962C8B-B14F-4D97-AF65-F5344CB8AC3E}">
        <p14:creationId xmlns:p14="http://schemas.microsoft.com/office/powerpoint/2010/main" val="25540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F65-DFE9-4CBF-A5EE-C8D8F5FDA7FA}"/>
              </a:ext>
            </a:extLst>
          </p:cNvPr>
          <p:cNvSpPr>
            <a:spLocks noGrp="1"/>
          </p:cNvSpPr>
          <p:nvPr>
            <p:ph type="title"/>
          </p:nvPr>
        </p:nvSpPr>
        <p:spPr>
          <a:xfrm>
            <a:off x="1028700" y="1967266"/>
            <a:ext cx="3390900" cy="2547257"/>
          </a:xfrm>
          <a:noFill/>
        </p:spPr>
        <p:txBody>
          <a:bodyPr vert="horz" lIns="91440" tIns="45720" rIns="91440" bIns="45720" rtlCol="0" anchor="ctr">
            <a:normAutofit/>
          </a:bodyPr>
          <a:lstStyle/>
          <a:p>
            <a:pPr algn="ctr"/>
            <a:r>
              <a:rPr lang="en-US" sz="3600" dirty="0">
                <a:solidFill>
                  <a:srgbClr val="FFFFFF"/>
                </a:solidFill>
                <a:cs typeface="Calibri Light"/>
              </a:rPr>
              <a:t>Lunch Room </a:t>
            </a:r>
            <a:br>
              <a:rPr lang="en-US" dirty="0"/>
            </a:br>
            <a:r>
              <a:rPr lang="en-US" sz="3600" dirty="0">
                <a:solidFill>
                  <a:srgbClr val="FFFFFF"/>
                </a:solidFill>
                <a:cs typeface="Calibri Light"/>
              </a:rPr>
              <a:t>Expectations</a:t>
            </a:r>
          </a:p>
        </p:txBody>
      </p:sp>
      <p:sp>
        <p:nvSpPr>
          <p:cNvPr id="6" name="Content Placeholder 5">
            <a:extLst>
              <a:ext uri="{FF2B5EF4-FFF2-40B4-BE49-F238E27FC236}">
                <a16:creationId xmlns:a16="http://schemas.microsoft.com/office/drawing/2014/main" id="{86098E9C-5E78-4475-9979-DA30E3967338}"/>
              </a:ext>
            </a:extLst>
          </p:cNvPr>
          <p:cNvSpPr>
            <a:spLocks noGrp="1"/>
          </p:cNvSpPr>
          <p:nvPr>
            <p:ph idx="1"/>
          </p:nvPr>
        </p:nvSpPr>
        <p:spPr>
          <a:xfrm>
            <a:off x="5084956" y="273747"/>
            <a:ext cx="6268844" cy="5903216"/>
          </a:xfrm>
          <a:solidFill>
            <a:schemeClr val="tx1">
              <a:lumMod val="75000"/>
              <a:lumOff val="25000"/>
            </a:schemeClr>
          </a:solidFill>
        </p:spPr>
        <p:txBody>
          <a:bodyPr vert="horz" lIns="91440" tIns="45720" rIns="91440" bIns="45720" rtlCol="0" anchor="t">
            <a:normAutofit/>
          </a:bodyPr>
          <a:lstStyle/>
          <a:p>
            <a:pPr marL="0" indent="0">
              <a:buNone/>
            </a:pPr>
            <a:endParaRPr lang="en-US">
              <a:solidFill>
                <a:schemeClr val="bg1"/>
              </a:solidFill>
              <a:ea typeface="+mn-lt"/>
              <a:cs typeface="+mn-lt"/>
            </a:endParaRPr>
          </a:p>
          <a:p>
            <a:pPr marL="0" indent="0">
              <a:buNone/>
            </a:pPr>
            <a:r>
              <a:rPr lang="en-US" dirty="0">
                <a:solidFill>
                  <a:schemeClr val="bg1"/>
                </a:solidFill>
                <a:cs typeface="Calibri" panose="020F0502020204030204"/>
              </a:rPr>
              <a:t>- Wait in line for your lunch</a:t>
            </a:r>
          </a:p>
          <a:p>
            <a:pPr marL="0" indent="0">
              <a:buNone/>
            </a:pPr>
            <a:r>
              <a:rPr lang="en-US" dirty="0">
                <a:solidFill>
                  <a:schemeClr val="bg1"/>
                </a:solidFill>
                <a:cs typeface="Calibri" panose="020F0502020204030204"/>
              </a:rPr>
              <a:t>- Maintain a flow of traffic around the registers and condiment areas</a:t>
            </a:r>
          </a:p>
          <a:p>
            <a:pPr marL="0" indent="0">
              <a:buNone/>
            </a:pPr>
            <a:r>
              <a:rPr lang="en-US" dirty="0">
                <a:solidFill>
                  <a:schemeClr val="bg1"/>
                </a:solidFill>
                <a:cs typeface="Calibri" panose="020F0502020204030204"/>
              </a:rPr>
              <a:t>- Enjoy your lunch</a:t>
            </a:r>
          </a:p>
          <a:p>
            <a:pPr marL="0" indent="0">
              <a:buNone/>
            </a:pPr>
            <a:r>
              <a:rPr lang="en-US" dirty="0">
                <a:solidFill>
                  <a:schemeClr val="bg1"/>
                </a:solidFill>
                <a:cs typeface="Calibri" panose="020F0502020204030204"/>
              </a:rPr>
              <a:t>- Clean up your area (table, floor, etc.)</a:t>
            </a:r>
          </a:p>
          <a:p>
            <a:pPr marL="0" indent="0">
              <a:buNone/>
            </a:pPr>
            <a:endParaRPr lang="en-US" dirty="0">
              <a:solidFill>
                <a:schemeClr val="bg1"/>
              </a:solidFill>
              <a:cs typeface="Calibri" panose="020F0502020204030204"/>
            </a:endParaRPr>
          </a:p>
          <a:p>
            <a:pPr marL="0" indent="0">
              <a:buNone/>
            </a:pPr>
            <a:r>
              <a:rPr lang="en-US" dirty="0">
                <a:solidFill>
                  <a:schemeClr val="bg1"/>
                </a:solidFill>
                <a:cs typeface="Calibri" panose="020F0502020204030204"/>
              </a:rPr>
              <a:t>-</a:t>
            </a:r>
            <a:r>
              <a:rPr lang="en-US" dirty="0" err="1">
                <a:solidFill>
                  <a:schemeClr val="bg1"/>
                </a:solidFill>
                <a:cs typeface="Calibri" panose="020F0502020204030204"/>
              </a:rPr>
              <a:t>DoorDash</a:t>
            </a:r>
            <a:r>
              <a:rPr lang="en-US" dirty="0">
                <a:solidFill>
                  <a:schemeClr val="bg1"/>
                </a:solidFill>
                <a:cs typeface="Calibri" panose="020F0502020204030204"/>
              </a:rPr>
              <a:t> and </a:t>
            </a:r>
            <a:r>
              <a:rPr lang="en-US" dirty="0" err="1">
                <a:solidFill>
                  <a:schemeClr val="bg1"/>
                </a:solidFill>
                <a:cs typeface="Calibri" panose="020F0502020204030204"/>
              </a:rPr>
              <a:t>UberEats</a:t>
            </a:r>
            <a:r>
              <a:rPr lang="en-US" dirty="0">
                <a:solidFill>
                  <a:schemeClr val="bg1"/>
                </a:solidFill>
                <a:cs typeface="Calibri" panose="020F0502020204030204"/>
              </a:rPr>
              <a:t> deliveries are not allowed</a:t>
            </a:r>
          </a:p>
          <a:p>
            <a:pPr marL="0" indent="0">
              <a:buNone/>
            </a:pPr>
            <a:endParaRPr lang="en-US" dirty="0">
              <a:solidFill>
                <a:schemeClr val="bg1"/>
              </a:solidFill>
              <a:cs typeface="Calibri" panose="020F0502020204030204"/>
            </a:endParaRPr>
          </a:p>
          <a:p>
            <a:pPr marL="0" indent="0">
              <a:buNone/>
            </a:pPr>
            <a:r>
              <a:rPr lang="en-US" sz="1600" dirty="0">
                <a:solidFill>
                  <a:schemeClr val="bg1"/>
                </a:solidFill>
                <a:cs typeface="Calibri" panose="020F0502020204030204"/>
              </a:rPr>
              <a:t>*Cutting in line, throwing food, or stealing will result in consequences including lunch detention, IC, or ABS</a:t>
            </a:r>
          </a:p>
        </p:txBody>
      </p:sp>
    </p:spTree>
    <p:extLst>
      <p:ext uri="{BB962C8B-B14F-4D97-AF65-F5344CB8AC3E}">
        <p14:creationId xmlns:p14="http://schemas.microsoft.com/office/powerpoint/2010/main" val="23918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F65-DFE9-4CBF-A5EE-C8D8F5FDA7FA}"/>
              </a:ext>
            </a:extLst>
          </p:cNvPr>
          <p:cNvSpPr>
            <a:spLocks noGrp="1"/>
          </p:cNvSpPr>
          <p:nvPr>
            <p:ph type="title"/>
          </p:nvPr>
        </p:nvSpPr>
        <p:spPr>
          <a:xfrm>
            <a:off x="232065" y="772886"/>
            <a:ext cx="4361617" cy="716360"/>
          </a:xfrm>
        </p:spPr>
        <p:txBody>
          <a:bodyPr vert="horz" lIns="91440" tIns="45720" rIns="91440" bIns="45720" rtlCol="0">
            <a:normAutofit/>
          </a:bodyPr>
          <a:lstStyle/>
          <a:p>
            <a:r>
              <a:rPr lang="en-US" dirty="0">
                <a:cs typeface="Calibri Light"/>
              </a:rPr>
              <a:t>Lunch Detention</a:t>
            </a:r>
            <a:endParaRPr lang="en-US" dirty="0"/>
          </a:p>
        </p:txBody>
      </p:sp>
      <p:sp>
        <p:nvSpPr>
          <p:cNvPr id="6" name="Content Placeholder 5">
            <a:extLst>
              <a:ext uri="{FF2B5EF4-FFF2-40B4-BE49-F238E27FC236}">
                <a16:creationId xmlns:a16="http://schemas.microsoft.com/office/drawing/2014/main" id="{86098E9C-5E78-4475-9979-DA30E3967338}"/>
              </a:ext>
            </a:extLst>
          </p:cNvPr>
          <p:cNvSpPr>
            <a:spLocks noGrp="1"/>
          </p:cNvSpPr>
          <p:nvPr>
            <p:ph idx="1"/>
          </p:nvPr>
        </p:nvSpPr>
        <p:spPr>
          <a:xfrm>
            <a:off x="838201" y="2482589"/>
            <a:ext cx="3816096" cy="3694373"/>
          </a:xfrm>
        </p:spPr>
        <p:txBody>
          <a:bodyPr vert="horz" lIns="91440" tIns="45720" rIns="91440" bIns="45720" rtlCol="0">
            <a:normAutofit/>
          </a:bodyPr>
          <a:lstStyle/>
          <a:p>
            <a:pPr marL="0" indent="0">
              <a:buNone/>
            </a:pPr>
            <a:endParaRPr lang="en-US" sz="2000">
              <a:ea typeface="+mn-lt"/>
              <a:cs typeface="+mn-lt"/>
            </a:endParaRPr>
          </a:p>
          <a:p>
            <a:pPr marL="0" indent="0">
              <a:buNone/>
            </a:pPr>
            <a:endParaRPr lang="en-US" sz="2000">
              <a:cs typeface="Calibri" panose="020F0502020204030204"/>
            </a:endParaRPr>
          </a:p>
        </p:txBody>
      </p:sp>
      <p:pic>
        <p:nvPicPr>
          <p:cNvPr id="4" name="Picture 4">
            <a:extLst>
              <a:ext uri="{FF2B5EF4-FFF2-40B4-BE49-F238E27FC236}">
                <a16:creationId xmlns:a16="http://schemas.microsoft.com/office/drawing/2014/main" id="{8EA1F7F3-8DF8-462E-B088-76E5B88A832E}"/>
              </a:ext>
            </a:extLst>
          </p:cNvPr>
          <p:cNvPicPr>
            <a:picLocks noChangeAspect="1"/>
          </p:cNvPicPr>
          <p:nvPr/>
        </p:nvPicPr>
        <p:blipFill rotWithShape="1">
          <a:blip r:embed="rId2"/>
          <a:srcRect t="33976" r="-1" b="28004"/>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3" name="Picture 3" descr="A picture containing text, ceiling, indoor, wall&#10;&#10;Description automatically generated">
            <a:extLst>
              <a:ext uri="{FF2B5EF4-FFF2-40B4-BE49-F238E27FC236}">
                <a16:creationId xmlns:a16="http://schemas.microsoft.com/office/drawing/2014/main" id="{1B1B0C8A-CB8C-452F-9735-857880B259A3}"/>
              </a:ext>
            </a:extLst>
          </p:cNvPr>
          <p:cNvPicPr>
            <a:picLocks noChangeAspect="1"/>
          </p:cNvPicPr>
          <p:nvPr/>
        </p:nvPicPr>
        <p:blipFill rotWithShape="1">
          <a:blip r:embed="rId3"/>
          <a:srcRect t="38507" b="698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Oval 4">
            <a:extLst>
              <a:ext uri="{FF2B5EF4-FFF2-40B4-BE49-F238E27FC236}">
                <a16:creationId xmlns:a16="http://schemas.microsoft.com/office/drawing/2014/main" id="{BA36A679-F8CC-42EB-98D2-44C492CD9AAB}"/>
              </a:ext>
            </a:extLst>
          </p:cNvPr>
          <p:cNvSpPr/>
          <p:nvPr/>
        </p:nvSpPr>
        <p:spPr>
          <a:xfrm>
            <a:off x="7190678" y="4096215"/>
            <a:ext cx="1273096" cy="13288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1B2531-75ED-43DF-854A-1F9239183C80}"/>
              </a:ext>
            </a:extLst>
          </p:cNvPr>
          <p:cNvSpPr txBox="1"/>
          <p:nvPr/>
        </p:nvSpPr>
        <p:spPr>
          <a:xfrm>
            <a:off x="228600" y="1524000"/>
            <a:ext cx="442046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-You are to report the supervisor on duty in the room 4-003 for your attendance to be taken.</a:t>
            </a:r>
            <a:endParaRPr lang="en-US" sz="2000" dirty="0">
              <a:cs typeface="Calibri"/>
            </a:endParaRPr>
          </a:p>
          <a:p>
            <a:endParaRPr lang="en-US" sz="2000" dirty="0">
              <a:cs typeface="Calibri"/>
            </a:endParaRPr>
          </a:p>
          <a:p>
            <a:r>
              <a:rPr lang="en-US" sz="2000" dirty="0"/>
              <a:t>-You will be asked to be seated in the lunch detention area. You will wait here to be released to get lunch. </a:t>
            </a:r>
            <a:endParaRPr lang="en-US" sz="2000" dirty="0">
              <a:cs typeface="Calibri"/>
            </a:endParaRPr>
          </a:p>
          <a:p>
            <a:endParaRPr lang="en-US" sz="2000" dirty="0">
              <a:cs typeface="Calibri"/>
            </a:endParaRPr>
          </a:p>
          <a:p>
            <a:r>
              <a:rPr lang="en-US" sz="2000" dirty="0">
                <a:cs typeface="Calibri"/>
              </a:rPr>
              <a:t>-You are to sit independently with no talking. </a:t>
            </a:r>
          </a:p>
          <a:p>
            <a:endParaRPr lang="en-US" sz="2000" dirty="0">
              <a:cs typeface="Calibri"/>
            </a:endParaRPr>
          </a:p>
          <a:p>
            <a:r>
              <a:rPr lang="en-US" sz="2000" dirty="0">
                <a:cs typeface="Calibri"/>
              </a:rPr>
              <a:t>-Failure to report to lunch detention will lead to you receiving IC. </a:t>
            </a:r>
          </a:p>
        </p:txBody>
      </p:sp>
    </p:spTree>
    <p:extLst>
      <p:ext uri="{BB962C8B-B14F-4D97-AF65-F5344CB8AC3E}">
        <p14:creationId xmlns:p14="http://schemas.microsoft.com/office/powerpoint/2010/main" val="369447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F65-DFE9-4CBF-A5EE-C8D8F5FDA7FA}"/>
              </a:ext>
            </a:extLst>
          </p:cNvPr>
          <p:cNvSpPr>
            <a:spLocks noGrp="1"/>
          </p:cNvSpPr>
          <p:nvPr>
            <p:ph type="title"/>
          </p:nvPr>
        </p:nvSpPr>
        <p:spPr>
          <a:xfrm>
            <a:off x="687149" y="707571"/>
            <a:ext cx="4403949" cy="1141508"/>
          </a:xfrm>
        </p:spPr>
        <p:txBody>
          <a:bodyPr vert="horz" lIns="91440" tIns="45720" rIns="91440" bIns="45720" rtlCol="0">
            <a:normAutofit/>
          </a:bodyPr>
          <a:lstStyle/>
          <a:p>
            <a:r>
              <a:rPr lang="en-US" dirty="0">
                <a:cs typeface="Calibri Light"/>
              </a:rPr>
              <a:t>Intervention Center</a:t>
            </a:r>
          </a:p>
        </p:txBody>
      </p:sp>
      <p:sp>
        <p:nvSpPr>
          <p:cNvPr id="6" name="Content Placeholder 5">
            <a:extLst>
              <a:ext uri="{FF2B5EF4-FFF2-40B4-BE49-F238E27FC236}">
                <a16:creationId xmlns:a16="http://schemas.microsoft.com/office/drawing/2014/main" id="{86098E9C-5E78-4475-9979-DA30E3967338}"/>
              </a:ext>
            </a:extLst>
          </p:cNvPr>
          <p:cNvSpPr>
            <a:spLocks noGrp="1"/>
          </p:cNvSpPr>
          <p:nvPr>
            <p:ph idx="1"/>
          </p:nvPr>
        </p:nvSpPr>
        <p:spPr>
          <a:xfrm>
            <a:off x="838201" y="2482589"/>
            <a:ext cx="3816096" cy="3694373"/>
          </a:xfrm>
        </p:spPr>
        <p:txBody>
          <a:bodyPr vert="horz" lIns="91440" tIns="45720" rIns="91440" bIns="45720" rtlCol="0">
            <a:normAutofit/>
          </a:bodyPr>
          <a:lstStyle/>
          <a:p>
            <a:pPr marL="0" indent="0">
              <a:buNone/>
            </a:pPr>
            <a:endParaRPr lang="en-US" sz="2000">
              <a:ea typeface="+mn-lt"/>
              <a:cs typeface="+mn-lt"/>
            </a:endParaRPr>
          </a:p>
          <a:p>
            <a:pPr marL="0" indent="0">
              <a:buNone/>
            </a:pPr>
            <a:endParaRPr lang="en-US" sz="2000">
              <a:cs typeface="Calibri" panose="020F0502020204030204"/>
            </a:endParaRPr>
          </a:p>
        </p:txBody>
      </p:sp>
      <p:pic>
        <p:nvPicPr>
          <p:cNvPr id="4" name="Picture 4">
            <a:extLst>
              <a:ext uri="{FF2B5EF4-FFF2-40B4-BE49-F238E27FC236}">
                <a16:creationId xmlns:a16="http://schemas.microsoft.com/office/drawing/2014/main" id="{8EA1F7F3-8DF8-462E-B088-76E5B88A832E}"/>
              </a:ext>
            </a:extLst>
          </p:cNvPr>
          <p:cNvPicPr>
            <a:picLocks noChangeAspect="1"/>
          </p:cNvPicPr>
          <p:nvPr/>
        </p:nvPicPr>
        <p:blipFill rotWithShape="1">
          <a:blip r:embed="rId2"/>
          <a:srcRect t="33976" r="-1" b="28004"/>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3" name="Picture 3" descr="A picture containing text, ceiling, indoor, wall&#10;&#10;Description automatically generated">
            <a:extLst>
              <a:ext uri="{FF2B5EF4-FFF2-40B4-BE49-F238E27FC236}">
                <a16:creationId xmlns:a16="http://schemas.microsoft.com/office/drawing/2014/main" id="{1B1B0C8A-CB8C-452F-9735-857880B259A3}"/>
              </a:ext>
            </a:extLst>
          </p:cNvPr>
          <p:cNvPicPr>
            <a:picLocks noChangeAspect="1"/>
          </p:cNvPicPr>
          <p:nvPr/>
        </p:nvPicPr>
        <p:blipFill rotWithShape="1">
          <a:blip r:embed="rId3"/>
          <a:srcRect t="38507" b="698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Oval 4">
            <a:extLst>
              <a:ext uri="{FF2B5EF4-FFF2-40B4-BE49-F238E27FC236}">
                <a16:creationId xmlns:a16="http://schemas.microsoft.com/office/drawing/2014/main" id="{BA36A679-F8CC-42EB-98D2-44C492CD9AAB}"/>
              </a:ext>
            </a:extLst>
          </p:cNvPr>
          <p:cNvSpPr/>
          <p:nvPr/>
        </p:nvSpPr>
        <p:spPr>
          <a:xfrm>
            <a:off x="7190678" y="4096215"/>
            <a:ext cx="1273096" cy="13288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1B2531-75ED-43DF-854A-1F9239183C80}"/>
              </a:ext>
            </a:extLst>
          </p:cNvPr>
          <p:cNvSpPr txBox="1"/>
          <p:nvPr/>
        </p:nvSpPr>
        <p:spPr>
          <a:xfrm>
            <a:off x="207433" y="1545167"/>
            <a:ext cx="442046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Intervention Center is in the lunchroom in the back left of the cafeteria, where lunch detention is held</a:t>
            </a:r>
            <a:endParaRPr lang="en-US" sz="2000" dirty="0">
              <a:cs typeface="Calibri"/>
            </a:endParaRPr>
          </a:p>
          <a:p>
            <a:endParaRPr lang="en-US" sz="2000" dirty="0">
              <a:cs typeface="Calibri"/>
            </a:endParaRPr>
          </a:p>
          <a:p>
            <a:r>
              <a:rPr lang="en-US" sz="2000" dirty="0">
                <a:cs typeface="Calibri"/>
              </a:rPr>
              <a:t>-IC is an academic area with computers, daily schoolwork is expected to be completed via Canvas or email</a:t>
            </a:r>
          </a:p>
          <a:p>
            <a:endParaRPr lang="en-US" sz="2000" dirty="0">
              <a:cs typeface="Calibri"/>
            </a:endParaRPr>
          </a:p>
          <a:p>
            <a:r>
              <a:rPr lang="en-US" sz="2000" dirty="0">
                <a:cs typeface="Calibri"/>
              </a:rPr>
              <a:t>-Assigned IC must be completed; if a student is absent for day of IC, IC will be moved to the next day</a:t>
            </a:r>
          </a:p>
          <a:p>
            <a:endParaRPr lang="en-US" sz="2000" dirty="0">
              <a:cs typeface="Calibri"/>
            </a:endParaRPr>
          </a:p>
          <a:p>
            <a:r>
              <a:rPr lang="en-US" sz="2000" dirty="0">
                <a:cs typeface="Calibri"/>
              </a:rPr>
              <a:t>-Discipline in IC will result in OSS</a:t>
            </a:r>
          </a:p>
        </p:txBody>
      </p:sp>
    </p:spTree>
    <p:extLst>
      <p:ext uri="{BB962C8B-B14F-4D97-AF65-F5344CB8AC3E}">
        <p14:creationId xmlns:p14="http://schemas.microsoft.com/office/powerpoint/2010/main" val="18603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C4DE-84FF-4538-814A-B87A4325DE21}"/>
              </a:ext>
            </a:extLst>
          </p:cNvPr>
          <p:cNvSpPr>
            <a:spLocks noGrp="1"/>
          </p:cNvSpPr>
          <p:nvPr>
            <p:ph type="ctrTitle"/>
          </p:nvPr>
        </p:nvSpPr>
        <p:spPr>
          <a:xfrm>
            <a:off x="540279" y="967417"/>
            <a:ext cx="5280460" cy="3943250"/>
          </a:xfrm>
        </p:spPr>
        <p:txBody>
          <a:bodyPr>
            <a:normAutofit/>
          </a:bodyPr>
          <a:lstStyle/>
          <a:p>
            <a:r>
              <a:rPr lang="en-US" sz="4000" dirty="0">
                <a:solidFill>
                  <a:srgbClr val="FEFFFF"/>
                </a:solidFill>
              </a:rPr>
              <a:t>See Something Say Something </a:t>
            </a:r>
          </a:p>
        </p:txBody>
      </p:sp>
      <p:sp>
        <p:nvSpPr>
          <p:cNvPr id="3" name="Subtitle 2">
            <a:extLst>
              <a:ext uri="{FF2B5EF4-FFF2-40B4-BE49-F238E27FC236}">
                <a16:creationId xmlns:a16="http://schemas.microsoft.com/office/drawing/2014/main" id="{EBC24D01-7662-49A7-8062-DACF03E692CE}"/>
              </a:ext>
            </a:extLst>
          </p:cNvPr>
          <p:cNvSpPr>
            <a:spLocks noGrp="1"/>
          </p:cNvSpPr>
          <p:nvPr>
            <p:ph type="subTitle" idx="1"/>
          </p:nvPr>
        </p:nvSpPr>
        <p:spPr>
          <a:xfrm>
            <a:off x="540279" y="5189400"/>
            <a:ext cx="5280460" cy="544260"/>
          </a:xfrm>
        </p:spPr>
        <p:txBody>
          <a:bodyPr anchor="ctr">
            <a:normAutofit/>
          </a:bodyPr>
          <a:lstStyle/>
          <a:p>
            <a:pPr>
              <a:lnSpc>
                <a:spcPct val="90000"/>
              </a:lnSpc>
            </a:pPr>
            <a:r>
              <a:rPr lang="en-US" sz="1600" dirty="0">
                <a:solidFill>
                  <a:srgbClr val="FEFFFF"/>
                </a:solidFill>
              </a:rPr>
              <a:t>Presented by: Tarpon Springs High School SAVE Promise Club </a:t>
            </a:r>
          </a:p>
        </p:txBody>
      </p:sp>
      <p:pic>
        <p:nvPicPr>
          <p:cNvPr id="7" name="Picture 6">
            <a:extLst>
              <a:ext uri="{FF2B5EF4-FFF2-40B4-BE49-F238E27FC236}">
                <a16:creationId xmlns:a16="http://schemas.microsoft.com/office/drawing/2014/main" id="{CE3282EE-25B6-46E5-9F4C-CE241761478E}"/>
              </a:ext>
            </a:extLst>
          </p:cNvPr>
          <p:cNvPicPr>
            <a:picLocks noChangeAspect="1"/>
          </p:cNvPicPr>
          <p:nvPr/>
        </p:nvPicPr>
        <p:blipFill>
          <a:blip r:embed="rId2"/>
          <a:stretch>
            <a:fillRect/>
          </a:stretch>
        </p:blipFill>
        <p:spPr>
          <a:xfrm>
            <a:off x="7074745" y="1198041"/>
            <a:ext cx="4153750" cy="1901716"/>
          </a:xfrm>
          <a:prstGeom prst="rect">
            <a:avLst/>
          </a:prstGeom>
        </p:spPr>
      </p:pic>
      <p:pic>
        <p:nvPicPr>
          <p:cNvPr id="11" name="Picture 10">
            <a:extLst>
              <a:ext uri="{FF2B5EF4-FFF2-40B4-BE49-F238E27FC236}">
                <a16:creationId xmlns:a16="http://schemas.microsoft.com/office/drawing/2014/main" id="{FA572077-A88D-4AD2-A85F-01606852F307}"/>
              </a:ext>
            </a:extLst>
          </p:cNvPr>
          <p:cNvPicPr>
            <a:picLocks noChangeAspect="1"/>
          </p:cNvPicPr>
          <p:nvPr/>
        </p:nvPicPr>
        <p:blipFill>
          <a:blip r:embed="rId3"/>
          <a:stretch>
            <a:fillRect/>
          </a:stretch>
        </p:blipFill>
        <p:spPr>
          <a:xfrm>
            <a:off x="7838340" y="3833924"/>
            <a:ext cx="2626560" cy="2398166"/>
          </a:xfrm>
          <a:prstGeom prst="rect">
            <a:avLst/>
          </a:prstGeom>
        </p:spPr>
      </p:pic>
    </p:spTree>
    <p:extLst>
      <p:ext uri="{BB962C8B-B14F-4D97-AF65-F5344CB8AC3E}">
        <p14:creationId xmlns:p14="http://schemas.microsoft.com/office/powerpoint/2010/main" val="151980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AB2EB-8A4D-49D3-932D-334826A69850}"/>
              </a:ext>
            </a:extLst>
          </p:cNvPr>
          <p:cNvSpPr>
            <a:spLocks noGrp="1"/>
          </p:cNvSpPr>
          <p:nvPr>
            <p:ph idx="1"/>
          </p:nvPr>
        </p:nvSpPr>
        <p:spPr>
          <a:xfrm>
            <a:off x="302309" y="185724"/>
            <a:ext cx="11465147" cy="6672276"/>
          </a:xfrm>
        </p:spPr>
        <p:txBody>
          <a:bodyPr anchor="ctr">
            <a:normAutofit/>
          </a:bodyPr>
          <a:lstStyle/>
          <a:p>
            <a:pPr marL="0" indent="0">
              <a:buNone/>
            </a:pPr>
            <a:r>
              <a:rPr lang="en-US" sz="3600" b="1" dirty="0">
                <a:solidFill>
                  <a:schemeClr val="tx1"/>
                </a:solidFill>
              </a:rPr>
              <a:t>Mrs. Leza Fatolitis</a:t>
            </a:r>
          </a:p>
          <a:p>
            <a:pPr marL="0" indent="0">
              <a:buNone/>
            </a:pPr>
            <a:r>
              <a:rPr lang="en-US" sz="3600" b="1" dirty="0">
                <a:solidFill>
                  <a:schemeClr val="tx1"/>
                </a:solidFill>
              </a:rPr>
              <a:t>School Principal</a:t>
            </a:r>
          </a:p>
          <a:p>
            <a:pPr marL="0" indent="0">
              <a:buNone/>
            </a:pPr>
            <a:endParaRPr lang="en-US" sz="2800" b="1" u="sng" dirty="0">
              <a:solidFill>
                <a:schemeClr val="tx1"/>
              </a:solidFill>
            </a:endParaRPr>
          </a:p>
          <a:p>
            <a:pPr marL="0" indent="0">
              <a:buNone/>
            </a:pPr>
            <a:r>
              <a:rPr lang="en-US" sz="2800" b="1" u="sng" dirty="0">
                <a:solidFill>
                  <a:schemeClr val="tx1"/>
                </a:solidFill>
              </a:rPr>
              <a:t>12</a:t>
            </a:r>
            <a:r>
              <a:rPr lang="en-US" sz="2800" b="1" u="sng" baseline="30000" dirty="0">
                <a:solidFill>
                  <a:schemeClr val="tx1"/>
                </a:solidFill>
              </a:rPr>
              <a:t>th</a:t>
            </a:r>
            <a:r>
              <a:rPr lang="en-US" sz="2800" b="1" u="sng" dirty="0">
                <a:solidFill>
                  <a:schemeClr val="tx1"/>
                </a:solidFill>
              </a:rPr>
              <a:t> Grade:  (9</a:t>
            </a:r>
            <a:r>
              <a:rPr lang="en-US" sz="2800" b="1" u="sng" baseline="30000" dirty="0">
                <a:solidFill>
                  <a:schemeClr val="tx1"/>
                </a:solidFill>
              </a:rPr>
              <a:t>th</a:t>
            </a:r>
            <a:r>
              <a:rPr lang="en-US" sz="2800" b="1" u="sng" dirty="0">
                <a:solidFill>
                  <a:schemeClr val="tx1"/>
                </a:solidFill>
              </a:rPr>
              <a:t> grade: A - G ) </a:t>
            </a:r>
          </a:p>
          <a:p>
            <a:pPr marL="0" indent="0">
              <a:buNone/>
            </a:pPr>
            <a:r>
              <a:rPr lang="en-US" sz="2800" b="1" dirty="0">
                <a:solidFill>
                  <a:schemeClr val="tx1"/>
                </a:solidFill>
              </a:rPr>
              <a:t>Lisa Lennox </a:t>
            </a:r>
          </a:p>
          <a:p>
            <a:pPr marL="0" indent="0">
              <a:buNone/>
            </a:pPr>
            <a:endParaRPr lang="en-US" sz="2800" b="1" u="sng" dirty="0">
              <a:solidFill>
                <a:schemeClr val="tx1"/>
              </a:solidFill>
            </a:endParaRPr>
          </a:p>
          <a:p>
            <a:pPr marL="0" indent="0">
              <a:buNone/>
            </a:pPr>
            <a:r>
              <a:rPr lang="en-US" sz="2800" b="1" u="sng" dirty="0">
                <a:solidFill>
                  <a:schemeClr val="tx1"/>
                </a:solidFill>
              </a:rPr>
              <a:t>11</a:t>
            </a:r>
            <a:r>
              <a:rPr lang="en-US" sz="2800" b="1" u="sng" baseline="30000" dirty="0">
                <a:solidFill>
                  <a:schemeClr val="tx1"/>
                </a:solidFill>
              </a:rPr>
              <a:t>TH</a:t>
            </a:r>
            <a:r>
              <a:rPr lang="en-US" sz="2800" b="1" u="sng" dirty="0">
                <a:solidFill>
                  <a:schemeClr val="tx1"/>
                </a:solidFill>
              </a:rPr>
              <a:t> Grade: (9</a:t>
            </a:r>
            <a:r>
              <a:rPr lang="en-US" sz="2800" b="1" u="sng" baseline="30000" dirty="0">
                <a:solidFill>
                  <a:schemeClr val="tx1"/>
                </a:solidFill>
              </a:rPr>
              <a:t>th</a:t>
            </a:r>
            <a:r>
              <a:rPr lang="en-US" sz="2800" b="1" u="sng" dirty="0">
                <a:solidFill>
                  <a:schemeClr val="tx1"/>
                </a:solidFill>
              </a:rPr>
              <a:t> grade: O - Z )</a:t>
            </a:r>
          </a:p>
          <a:p>
            <a:pPr marL="0" indent="0">
              <a:buNone/>
            </a:pPr>
            <a:r>
              <a:rPr lang="en-US" sz="2800" b="1" dirty="0">
                <a:solidFill>
                  <a:schemeClr val="tx1"/>
                </a:solidFill>
              </a:rPr>
              <a:t>Michael Mellinger</a:t>
            </a:r>
          </a:p>
          <a:p>
            <a:pPr marL="0" indent="0">
              <a:buNone/>
            </a:pPr>
            <a:endParaRPr lang="en-US" sz="2800" b="1" dirty="0">
              <a:solidFill>
                <a:schemeClr val="tx1"/>
              </a:solidFill>
            </a:endParaRPr>
          </a:p>
          <a:p>
            <a:pPr marL="0" indent="0">
              <a:buNone/>
            </a:pPr>
            <a:r>
              <a:rPr lang="en-US" sz="2800" b="1" u="sng" dirty="0">
                <a:solidFill>
                  <a:schemeClr val="tx1"/>
                </a:solidFill>
              </a:rPr>
              <a:t>10</a:t>
            </a:r>
            <a:r>
              <a:rPr lang="en-US" sz="2800" b="1" u="sng" baseline="30000" dirty="0">
                <a:solidFill>
                  <a:schemeClr val="tx1"/>
                </a:solidFill>
              </a:rPr>
              <a:t>th</a:t>
            </a:r>
            <a:r>
              <a:rPr lang="en-US" sz="2800" b="1" u="sng" dirty="0">
                <a:solidFill>
                  <a:schemeClr val="tx1"/>
                </a:solidFill>
              </a:rPr>
              <a:t> Grade: (9</a:t>
            </a:r>
            <a:r>
              <a:rPr lang="en-US" sz="2800" b="1" u="sng" baseline="30000" dirty="0">
                <a:solidFill>
                  <a:schemeClr val="tx1"/>
                </a:solidFill>
              </a:rPr>
              <a:t>th</a:t>
            </a:r>
            <a:r>
              <a:rPr lang="en-US" sz="2800" b="1" u="sng" dirty="0">
                <a:solidFill>
                  <a:schemeClr val="tx1"/>
                </a:solidFill>
              </a:rPr>
              <a:t> grade: H - N )</a:t>
            </a:r>
          </a:p>
          <a:p>
            <a:pPr marL="0" indent="0">
              <a:buNone/>
            </a:pPr>
            <a:r>
              <a:rPr lang="en-US" sz="2800" b="1" dirty="0">
                <a:solidFill>
                  <a:schemeClr val="tx1"/>
                </a:solidFill>
              </a:rPr>
              <a:t>Martin Guevara</a:t>
            </a:r>
          </a:p>
          <a:p>
            <a:endParaRPr lang="en-US" dirty="0"/>
          </a:p>
        </p:txBody>
      </p:sp>
    </p:spTree>
    <p:extLst>
      <p:ext uri="{BB962C8B-B14F-4D97-AF65-F5344CB8AC3E}">
        <p14:creationId xmlns:p14="http://schemas.microsoft.com/office/powerpoint/2010/main" val="190077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A246-811A-4553-90CC-F62C03CA9F86}"/>
              </a:ext>
            </a:extLst>
          </p:cNvPr>
          <p:cNvSpPr>
            <a:spLocks noGrp="1"/>
          </p:cNvSpPr>
          <p:nvPr>
            <p:ph type="title"/>
          </p:nvPr>
        </p:nvSpPr>
        <p:spPr>
          <a:xfrm>
            <a:off x="408987" y="1033581"/>
            <a:ext cx="2730414" cy="4946003"/>
          </a:xfrm>
        </p:spPr>
        <p:txBody>
          <a:bodyPr>
            <a:normAutofit/>
          </a:bodyPr>
          <a:lstStyle/>
          <a:p>
            <a:r>
              <a:rPr lang="en-US" dirty="0">
                <a:solidFill>
                  <a:srgbClr val="FFFFFF"/>
                </a:solidFill>
              </a:rPr>
              <a:t>School Counselors	</a:t>
            </a:r>
          </a:p>
        </p:txBody>
      </p:sp>
      <p:sp>
        <p:nvSpPr>
          <p:cNvPr id="38" name="Content Placeholder 2">
            <a:extLst>
              <a:ext uri="{FF2B5EF4-FFF2-40B4-BE49-F238E27FC236}">
                <a16:creationId xmlns:a16="http://schemas.microsoft.com/office/drawing/2014/main" id="{D69F143A-188B-4235-8453-9A5A592DBA01}"/>
              </a:ext>
            </a:extLst>
          </p:cNvPr>
          <p:cNvSpPr>
            <a:spLocks noGrp="1"/>
          </p:cNvSpPr>
          <p:nvPr>
            <p:ph idx="1"/>
          </p:nvPr>
        </p:nvSpPr>
        <p:spPr>
          <a:xfrm>
            <a:off x="3271585" y="573616"/>
            <a:ext cx="5953630" cy="5405968"/>
          </a:xfrm>
        </p:spPr>
        <p:txBody>
          <a:bodyPr anchor="ctr">
            <a:normAutofit/>
          </a:bodyPr>
          <a:lstStyle/>
          <a:p>
            <a:endParaRPr lang="en-US" sz="2400" b="1" dirty="0"/>
          </a:p>
          <a:p>
            <a:r>
              <a:rPr lang="en-US" sz="2400" b="1" dirty="0"/>
              <a:t>SENIORS Last Name A – G</a:t>
            </a:r>
          </a:p>
          <a:p>
            <a:pPr marL="0" indent="0">
              <a:buNone/>
            </a:pPr>
            <a:r>
              <a:rPr lang="en-US" sz="2400" b="1" dirty="0"/>
              <a:t>Sharon Savino - </a:t>
            </a:r>
            <a:r>
              <a:rPr lang="en-US" sz="2400" b="1" dirty="0">
                <a:hlinkClick r:id="rId2">
                  <a:extLst>
                    <a:ext uri="{A12FA001-AC4F-418D-AE19-62706E023703}">
                      <ahyp:hlinkClr xmlns:ahyp="http://schemas.microsoft.com/office/drawing/2018/hyperlinkcolor" val="tx"/>
                    </a:ext>
                  </a:extLst>
                </a:hlinkClick>
              </a:rPr>
              <a:t>savinos@pcsb.org</a:t>
            </a:r>
            <a:r>
              <a:rPr lang="en-US" sz="2400" b="1" dirty="0"/>
              <a:t> – 9</a:t>
            </a:r>
            <a:r>
              <a:rPr lang="en-US" sz="2400" b="1" baseline="30000" dirty="0"/>
              <a:t>th</a:t>
            </a:r>
            <a:r>
              <a:rPr lang="en-US" sz="2400" b="1" dirty="0"/>
              <a:t> </a:t>
            </a:r>
          </a:p>
          <a:p>
            <a:pPr marL="0" indent="0">
              <a:buNone/>
            </a:pPr>
            <a:endParaRPr lang="en-US" sz="2400" b="1" dirty="0"/>
          </a:p>
          <a:p>
            <a:r>
              <a:rPr lang="en-US" sz="2400" b="1" dirty="0"/>
              <a:t>SENIORS Last Name H – N</a:t>
            </a:r>
          </a:p>
          <a:p>
            <a:pPr marL="0" indent="0">
              <a:buNone/>
            </a:pPr>
            <a:r>
              <a:rPr lang="en-US" sz="2400" b="1" dirty="0"/>
              <a:t>Irene Pantelis - </a:t>
            </a:r>
            <a:r>
              <a:rPr lang="en-US" sz="2400" b="1" dirty="0">
                <a:hlinkClick r:id="rId3"/>
              </a:rPr>
              <a:t>pantelisi@pcsb.org</a:t>
            </a:r>
            <a:r>
              <a:rPr lang="en-US" sz="2400" b="1" dirty="0"/>
              <a:t> – 10</a:t>
            </a:r>
            <a:r>
              <a:rPr lang="en-US" sz="2400" b="1" baseline="30000" dirty="0"/>
              <a:t>th</a:t>
            </a:r>
          </a:p>
          <a:p>
            <a:pPr marL="0" indent="0">
              <a:buNone/>
            </a:pPr>
            <a:r>
              <a:rPr lang="en-US" sz="2400" b="1" dirty="0"/>
              <a:t> Assistant Principal – Martin Guevara</a:t>
            </a:r>
          </a:p>
          <a:p>
            <a:pPr marL="0" indent="0">
              <a:buNone/>
            </a:pPr>
            <a:endParaRPr lang="en-US" sz="2400" b="1" dirty="0"/>
          </a:p>
          <a:p>
            <a:pPr marL="0" indent="0">
              <a:buNone/>
            </a:pPr>
            <a:r>
              <a:rPr lang="en-US" sz="2400" b="1" dirty="0"/>
              <a:t>SENIORS Last Name O - Z</a:t>
            </a:r>
          </a:p>
          <a:p>
            <a:pPr marL="0" indent="0">
              <a:buNone/>
            </a:pPr>
            <a:r>
              <a:rPr lang="en-US" sz="2400" b="1" dirty="0"/>
              <a:t>Alyssa Cerge – </a:t>
            </a:r>
            <a:r>
              <a:rPr lang="en-US" sz="2400" b="1" dirty="0">
                <a:hlinkClick r:id="rId4"/>
              </a:rPr>
              <a:t>cergea@pcsb.org</a:t>
            </a:r>
            <a:r>
              <a:rPr lang="en-US" sz="2400" b="1" dirty="0"/>
              <a:t> – 11</a:t>
            </a:r>
            <a:r>
              <a:rPr lang="en-US" sz="2400" b="1" baseline="30000" dirty="0"/>
              <a:t>th</a:t>
            </a:r>
            <a:r>
              <a:rPr lang="en-US" sz="2400" b="1" dirty="0"/>
              <a:t> </a:t>
            </a:r>
          </a:p>
          <a:p>
            <a:pPr marL="0" indent="0">
              <a:buNone/>
            </a:pPr>
            <a:r>
              <a:rPr lang="en-US" sz="2400" b="1" dirty="0"/>
              <a:t>Assistant Principal – Michael Mellinger</a:t>
            </a:r>
          </a:p>
          <a:p>
            <a:pPr marL="0" indent="0">
              <a:buNone/>
            </a:pPr>
            <a:endParaRPr lang="en-US" dirty="0"/>
          </a:p>
        </p:txBody>
      </p:sp>
      <p:sp>
        <p:nvSpPr>
          <p:cNvPr id="3" name="AutoShape 2" descr="https://usc-powerpoint.officeapps.live.com/pods/GetClipboardImage.ashx?Id=b336d01b-2e9f-4c7f-944f-a66b5e4828d1&amp;DC=PUS3&amp;pkey=bfe5134d-b8b9-442b-a1e4-88fae28e333b&amp;wdwaccluster=PUS3">
            <a:extLst>
              <a:ext uri="{FF2B5EF4-FFF2-40B4-BE49-F238E27FC236}">
                <a16:creationId xmlns:a16="http://schemas.microsoft.com/office/drawing/2014/main" id="{630F9AE4-D29F-45C4-89DF-C8C14C27C2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022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2008-4191-4DCA-A9F7-2BDBE020C3AB}"/>
              </a:ext>
            </a:extLst>
          </p:cNvPr>
          <p:cNvSpPr>
            <a:spLocks noGrp="1"/>
          </p:cNvSpPr>
          <p:nvPr>
            <p:ph type="title"/>
          </p:nvPr>
        </p:nvSpPr>
        <p:spPr/>
        <p:txBody>
          <a:bodyPr/>
          <a:lstStyle/>
          <a:p>
            <a:r>
              <a:rPr lang="en-US" dirty="0"/>
              <a:t>  </a:t>
            </a:r>
          </a:p>
        </p:txBody>
      </p:sp>
      <p:graphicFrame>
        <p:nvGraphicFramePr>
          <p:cNvPr id="7" name="Content Placeholder 2">
            <a:extLst>
              <a:ext uri="{FF2B5EF4-FFF2-40B4-BE49-F238E27FC236}">
                <a16:creationId xmlns:a16="http://schemas.microsoft.com/office/drawing/2014/main" id="{FC1AEECF-C095-3FFD-0553-01E487831C53}"/>
              </a:ext>
            </a:extLst>
          </p:cNvPr>
          <p:cNvGraphicFramePr>
            <a:graphicFrameLocks noGrp="1"/>
          </p:cNvGraphicFramePr>
          <p:nvPr>
            <p:ph sz="half" idx="1"/>
          </p:nvPr>
        </p:nvGraphicFramePr>
        <p:xfrm>
          <a:off x="677334" y="1534886"/>
          <a:ext cx="7029752" cy="450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6DF8079-4EA9-43D7-9F5A-B58C5DC200F2}"/>
              </a:ext>
            </a:extLst>
          </p:cNvPr>
          <p:cNvSpPr txBox="1">
            <a:spLocks/>
          </p:cNvSpPr>
          <p:nvPr/>
        </p:nvSpPr>
        <p:spPr>
          <a:xfrm>
            <a:off x="508822" y="379411"/>
            <a:ext cx="9601196" cy="13038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TSHS EXPECTATIONS</a:t>
            </a:r>
          </a:p>
        </p:txBody>
      </p:sp>
    </p:spTree>
    <p:extLst>
      <p:ext uri="{BB962C8B-B14F-4D97-AF65-F5344CB8AC3E}">
        <p14:creationId xmlns:p14="http://schemas.microsoft.com/office/powerpoint/2010/main" val="383027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8E63A6CD-C98E-483B-A4C9-EC02A49712BA}"/>
              </a:ext>
            </a:extLst>
          </p:cNvPr>
          <p:cNvGraphicFramePr>
            <a:graphicFrameLocks noChangeAspect="1"/>
          </p:cNvGraphicFramePr>
          <p:nvPr>
            <p:extLst>
              <p:ext uri="{D42A27DB-BD31-4B8C-83A1-F6EECF244321}">
                <p14:modId xmlns:p14="http://schemas.microsoft.com/office/powerpoint/2010/main" val="3687413437"/>
              </p:ext>
            </p:extLst>
          </p:nvPr>
        </p:nvGraphicFramePr>
        <p:xfrm>
          <a:off x="1237364" y="303812"/>
          <a:ext cx="8228013" cy="5872163"/>
        </p:xfrm>
        <a:graphic>
          <a:graphicData uri="http://schemas.openxmlformats.org/presentationml/2006/ole">
            <mc:AlternateContent xmlns:mc="http://schemas.openxmlformats.org/markup-compatibility/2006">
              <mc:Choice xmlns:v="urn:schemas-microsoft-com:vml" Requires="v">
                <p:oleObj spid="_x0000_s1027" name="Document" r:id="rId3" imgW="8227575" imgH="5871987" progId="Word.Document.12">
                  <p:embed/>
                </p:oleObj>
              </mc:Choice>
              <mc:Fallback>
                <p:oleObj name="Document" r:id="rId3" imgW="8227575" imgH="5871987" progId="Word.Document.12">
                  <p:embed/>
                  <p:pic>
                    <p:nvPicPr>
                      <p:cNvPr id="5" name="Object 4">
                        <a:extLst>
                          <a:ext uri="{FF2B5EF4-FFF2-40B4-BE49-F238E27FC236}">
                            <a16:creationId xmlns:a16="http://schemas.microsoft.com/office/drawing/2014/main" id="{8E63A6CD-C98E-483B-A4C9-EC02A49712BA}"/>
                          </a:ext>
                        </a:extLst>
                      </p:cNvPr>
                      <p:cNvPicPr/>
                      <p:nvPr/>
                    </p:nvPicPr>
                    <p:blipFill>
                      <a:blip r:embed="rId4"/>
                      <a:stretch>
                        <a:fillRect/>
                      </a:stretch>
                    </p:blipFill>
                    <p:spPr>
                      <a:xfrm>
                        <a:off x="1237364" y="303812"/>
                        <a:ext cx="8228013" cy="5872163"/>
                      </a:xfrm>
                      <a:prstGeom prst="rect">
                        <a:avLst/>
                      </a:prstGeom>
                    </p:spPr>
                  </p:pic>
                </p:oleObj>
              </mc:Fallback>
            </mc:AlternateContent>
          </a:graphicData>
        </a:graphic>
      </p:graphicFrame>
    </p:spTree>
    <p:extLst>
      <p:ext uri="{BB962C8B-B14F-4D97-AF65-F5344CB8AC3E}">
        <p14:creationId xmlns:p14="http://schemas.microsoft.com/office/powerpoint/2010/main" val="394068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2008-4191-4DCA-A9F7-2BDBE020C3A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FEB79AC-E474-45DC-A249-514B160AB1F3}"/>
              </a:ext>
            </a:extLst>
          </p:cNvPr>
          <p:cNvSpPr>
            <a:spLocks noGrp="1"/>
          </p:cNvSpPr>
          <p:nvPr>
            <p:ph sz="half" idx="1"/>
          </p:nvPr>
        </p:nvSpPr>
        <p:spPr>
          <a:xfrm>
            <a:off x="677333" y="1534886"/>
            <a:ext cx="10197495" cy="4506475"/>
          </a:xfrm>
        </p:spPr>
        <p:txBody>
          <a:bodyPr>
            <a:normAutofit/>
          </a:bodyPr>
          <a:lstStyle/>
          <a:p>
            <a:r>
              <a:rPr lang="en-US" sz="4400" dirty="0"/>
              <a:t>Arrive every day with open mind</a:t>
            </a:r>
          </a:p>
          <a:p>
            <a:r>
              <a:rPr lang="en-US" sz="4400" dirty="0"/>
              <a:t>Be in class ready to learn before the bell rings</a:t>
            </a:r>
          </a:p>
          <a:p>
            <a:r>
              <a:rPr lang="en-US" sz="4400" dirty="0"/>
              <a:t>Dress Code – follow the student code of conduct rules for dress code</a:t>
            </a:r>
          </a:p>
          <a:p>
            <a:endParaRPr lang="en-US" sz="4400" dirty="0"/>
          </a:p>
          <a:p>
            <a:endParaRPr lang="en-US" sz="4400" dirty="0"/>
          </a:p>
        </p:txBody>
      </p:sp>
      <p:sp>
        <p:nvSpPr>
          <p:cNvPr id="5" name="Title 1">
            <a:extLst>
              <a:ext uri="{FF2B5EF4-FFF2-40B4-BE49-F238E27FC236}">
                <a16:creationId xmlns:a16="http://schemas.microsoft.com/office/drawing/2014/main" id="{16DF8079-4EA9-43D7-9F5A-B58C5DC200F2}"/>
              </a:ext>
            </a:extLst>
          </p:cNvPr>
          <p:cNvSpPr txBox="1">
            <a:spLocks/>
          </p:cNvSpPr>
          <p:nvPr/>
        </p:nvSpPr>
        <p:spPr>
          <a:xfrm>
            <a:off x="508822" y="379411"/>
            <a:ext cx="9601196" cy="13038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TSHS EXPECTATIONS</a:t>
            </a:r>
          </a:p>
        </p:txBody>
      </p:sp>
    </p:spTree>
    <p:extLst>
      <p:ext uri="{BB962C8B-B14F-4D97-AF65-F5344CB8AC3E}">
        <p14:creationId xmlns:p14="http://schemas.microsoft.com/office/powerpoint/2010/main" val="93008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9D08CC-3FDF-47B6-BE7A-0E5DEC9ED403}"/>
              </a:ext>
            </a:extLst>
          </p:cNvPr>
          <p:cNvSpPr>
            <a:spLocks noGrp="1"/>
          </p:cNvSpPr>
          <p:nvPr>
            <p:ph sz="half" idx="2"/>
          </p:nvPr>
        </p:nvSpPr>
        <p:spPr/>
        <p:txBody>
          <a:bodyPr/>
          <a:lstStyle/>
          <a:p>
            <a:endParaRPr lang="en-US"/>
          </a:p>
        </p:txBody>
      </p:sp>
      <p:graphicFrame>
        <p:nvGraphicFramePr>
          <p:cNvPr id="5" name="Object 4">
            <a:extLst>
              <a:ext uri="{FF2B5EF4-FFF2-40B4-BE49-F238E27FC236}">
                <a16:creationId xmlns:a16="http://schemas.microsoft.com/office/drawing/2014/main" id="{9CCE36B3-BCE4-402D-BD53-40DF5FF93508}"/>
              </a:ext>
            </a:extLst>
          </p:cNvPr>
          <p:cNvGraphicFramePr>
            <a:graphicFrameLocks noChangeAspect="1"/>
          </p:cNvGraphicFramePr>
          <p:nvPr>
            <p:extLst>
              <p:ext uri="{D42A27DB-BD31-4B8C-83A1-F6EECF244321}">
                <p14:modId xmlns:p14="http://schemas.microsoft.com/office/powerpoint/2010/main" val="3275638667"/>
              </p:ext>
            </p:extLst>
          </p:nvPr>
        </p:nvGraphicFramePr>
        <p:xfrm>
          <a:off x="5043846" y="826319"/>
          <a:ext cx="5956300" cy="4615835"/>
        </p:xfrm>
        <a:graphic>
          <a:graphicData uri="http://schemas.openxmlformats.org/presentationml/2006/ole">
            <mc:AlternateContent xmlns:mc="http://schemas.openxmlformats.org/markup-compatibility/2006">
              <mc:Choice xmlns:v="urn:schemas-microsoft-com:vml" Requires="v">
                <p:oleObj spid="_x0000_s2051" name="Document" r:id="rId3" imgW="5956042" imgH="6063428" progId="Word.Document.12">
                  <p:embed/>
                </p:oleObj>
              </mc:Choice>
              <mc:Fallback>
                <p:oleObj name="Document" r:id="rId3" imgW="5956042" imgH="6063428" progId="Word.Document.12">
                  <p:embed/>
                  <p:pic>
                    <p:nvPicPr>
                      <p:cNvPr id="5" name="Object 4">
                        <a:extLst>
                          <a:ext uri="{FF2B5EF4-FFF2-40B4-BE49-F238E27FC236}">
                            <a16:creationId xmlns:a16="http://schemas.microsoft.com/office/drawing/2014/main" id="{9CCE36B3-BCE4-402D-BD53-40DF5FF93508}"/>
                          </a:ext>
                        </a:extLst>
                      </p:cNvPr>
                      <p:cNvPicPr/>
                      <p:nvPr/>
                    </p:nvPicPr>
                    <p:blipFill>
                      <a:blip r:embed="rId4"/>
                      <a:stretch>
                        <a:fillRect/>
                      </a:stretch>
                    </p:blipFill>
                    <p:spPr>
                      <a:xfrm>
                        <a:off x="5043846" y="826319"/>
                        <a:ext cx="5956300" cy="461583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E2DDF74F-157D-4261-B2B8-D48CB5EAB9CA}"/>
              </a:ext>
            </a:extLst>
          </p:cNvPr>
          <p:cNvSpPr/>
          <p:nvPr/>
        </p:nvSpPr>
        <p:spPr>
          <a:xfrm>
            <a:off x="157316" y="1994790"/>
            <a:ext cx="3206512" cy="1200329"/>
          </a:xfrm>
          <a:prstGeom prst="rect">
            <a:avLst/>
          </a:prstGeom>
        </p:spPr>
        <p:txBody>
          <a:bodyPr wrap="square">
            <a:spAutoFit/>
          </a:bodyPr>
          <a:lstStyle/>
          <a:p>
            <a:pPr>
              <a:tabLst>
                <a:tab pos="2971800" algn="ctr"/>
                <a:tab pos="5943600" algn="r"/>
              </a:tabLst>
            </a:pPr>
            <a:r>
              <a:rPr lang="en-US" dirty="0">
                <a:latin typeface="Modern Love Grunge"/>
                <a:ea typeface="Calibri" panose="020F0502020204030204" pitchFamily="34" charset="0"/>
                <a:cs typeface="Times New Roman" panose="02020603050405020304" pitchFamily="18" charset="0"/>
              </a:rPr>
              <a:t>Are the restrooms on campus clean, safe and orderly?  Please scan to share your feedback so we can make it right!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83EF176-C124-4203-8BF2-8D16161F3C41}"/>
              </a:ext>
            </a:extLst>
          </p:cNvPr>
          <p:cNvSpPr txBox="1"/>
          <p:nvPr/>
        </p:nvSpPr>
        <p:spPr>
          <a:xfrm>
            <a:off x="589935" y="334297"/>
            <a:ext cx="4500035" cy="769441"/>
          </a:xfrm>
          <a:prstGeom prst="rect">
            <a:avLst/>
          </a:prstGeom>
          <a:noFill/>
        </p:spPr>
        <p:txBody>
          <a:bodyPr wrap="square" rtlCol="0">
            <a:spAutoFit/>
          </a:bodyPr>
          <a:lstStyle/>
          <a:p>
            <a:r>
              <a:rPr lang="en-US" sz="4400" dirty="0">
                <a:latin typeface="Arial Black" panose="020B0A04020102020204" pitchFamily="34" charset="0"/>
              </a:rPr>
              <a:t>RESTROOMS</a:t>
            </a:r>
          </a:p>
        </p:txBody>
      </p:sp>
    </p:spTree>
    <p:extLst>
      <p:ext uri="{BB962C8B-B14F-4D97-AF65-F5344CB8AC3E}">
        <p14:creationId xmlns:p14="http://schemas.microsoft.com/office/powerpoint/2010/main" val="146838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5E04C730-354D-4CB1-AAD8-50421C7B51AB}"/>
              </a:ext>
            </a:extLst>
          </p:cNvPr>
          <p:cNvGraphicFramePr>
            <a:graphicFrameLocks noChangeAspect="1"/>
          </p:cNvGraphicFramePr>
          <p:nvPr>
            <p:extLst>
              <p:ext uri="{D42A27DB-BD31-4B8C-83A1-F6EECF244321}">
                <p14:modId xmlns:p14="http://schemas.microsoft.com/office/powerpoint/2010/main" val="4038258817"/>
              </p:ext>
            </p:extLst>
          </p:nvPr>
        </p:nvGraphicFramePr>
        <p:xfrm>
          <a:off x="997974" y="122698"/>
          <a:ext cx="7801897" cy="6804128"/>
        </p:xfrm>
        <a:graphic>
          <a:graphicData uri="http://schemas.openxmlformats.org/presentationml/2006/ole">
            <mc:AlternateContent xmlns:mc="http://schemas.openxmlformats.org/markup-compatibility/2006">
              <mc:Choice xmlns:v="urn:schemas-microsoft-com:vml" Requires="v">
                <p:oleObj spid="_x0000_s3075" name="Document" r:id="rId3" imgW="5956042" imgH="8324752" progId="Word.Document.12">
                  <p:embed/>
                </p:oleObj>
              </mc:Choice>
              <mc:Fallback>
                <p:oleObj name="Document" r:id="rId3" imgW="5956042" imgH="8324752" progId="Word.Document.12">
                  <p:embed/>
                  <p:pic>
                    <p:nvPicPr>
                      <p:cNvPr id="5" name="Object 4">
                        <a:extLst>
                          <a:ext uri="{FF2B5EF4-FFF2-40B4-BE49-F238E27FC236}">
                            <a16:creationId xmlns:a16="http://schemas.microsoft.com/office/drawing/2014/main" id="{5E04C730-354D-4CB1-AAD8-50421C7B51AB}"/>
                          </a:ext>
                        </a:extLst>
                      </p:cNvPr>
                      <p:cNvPicPr/>
                      <p:nvPr/>
                    </p:nvPicPr>
                    <p:blipFill>
                      <a:blip r:embed="rId4"/>
                      <a:stretch>
                        <a:fillRect/>
                      </a:stretch>
                    </p:blipFill>
                    <p:spPr>
                      <a:xfrm>
                        <a:off x="997974" y="122698"/>
                        <a:ext cx="7801897" cy="6804128"/>
                      </a:xfrm>
                      <a:prstGeom prst="rect">
                        <a:avLst/>
                      </a:prstGeom>
                    </p:spPr>
                  </p:pic>
                </p:oleObj>
              </mc:Fallback>
            </mc:AlternateContent>
          </a:graphicData>
        </a:graphic>
      </p:graphicFrame>
    </p:spTree>
    <p:extLst>
      <p:ext uri="{BB962C8B-B14F-4D97-AF65-F5344CB8AC3E}">
        <p14:creationId xmlns:p14="http://schemas.microsoft.com/office/powerpoint/2010/main" val="59415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A8F7-D095-428B-AFAC-F9F6FAE7092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cs typeface="Calibri Light"/>
              </a:rPr>
              <a:t>TSHS Expectations</a:t>
            </a:r>
            <a:endParaRPr lang="en-US" dirty="0"/>
          </a:p>
        </p:txBody>
      </p:sp>
      <p:pic>
        <p:nvPicPr>
          <p:cNvPr id="4" name="Picture 4" descr="Icon&#10;&#10;Description automatically generated">
            <a:extLst>
              <a:ext uri="{FF2B5EF4-FFF2-40B4-BE49-F238E27FC236}">
                <a16:creationId xmlns:a16="http://schemas.microsoft.com/office/drawing/2014/main" id="{D9706D23-1EF5-419F-9DC3-23589A48AD10}"/>
              </a:ext>
            </a:extLst>
          </p:cNvPr>
          <p:cNvPicPr>
            <a:picLocks noGrp="1" noChangeAspect="1"/>
          </p:cNvPicPr>
          <p:nvPr>
            <p:ph idx="1"/>
          </p:nvPr>
        </p:nvPicPr>
        <p:blipFill>
          <a:blip r:embed="rId3"/>
          <a:stretch>
            <a:fillRect/>
          </a:stretch>
        </p:blipFill>
        <p:spPr>
          <a:xfrm>
            <a:off x="331567" y="2993459"/>
            <a:ext cx="5455917" cy="2864355"/>
          </a:xfrm>
          <a:prstGeom prst="rect">
            <a:avLst/>
          </a:prstGeom>
        </p:spPr>
      </p:pic>
      <p:pic>
        <p:nvPicPr>
          <p:cNvPr id="5" name="Picture 5" descr="Logo, company name&#10;&#10;Description automatically generated">
            <a:extLst>
              <a:ext uri="{FF2B5EF4-FFF2-40B4-BE49-F238E27FC236}">
                <a16:creationId xmlns:a16="http://schemas.microsoft.com/office/drawing/2014/main" id="{1C2BD9EF-EB26-4D5F-8C52-69C94ED3EC0D}"/>
              </a:ext>
            </a:extLst>
          </p:cNvPr>
          <p:cNvPicPr>
            <a:picLocks noChangeAspect="1"/>
          </p:cNvPicPr>
          <p:nvPr/>
        </p:nvPicPr>
        <p:blipFill>
          <a:blip r:embed="rId4"/>
          <a:stretch>
            <a:fillRect/>
          </a:stretch>
        </p:blipFill>
        <p:spPr>
          <a:xfrm>
            <a:off x="6445073" y="3198055"/>
            <a:ext cx="5455917" cy="2455162"/>
          </a:xfrm>
          <a:prstGeom prst="rect">
            <a:avLst/>
          </a:prstGeom>
        </p:spPr>
      </p:pic>
      <p:sp>
        <p:nvSpPr>
          <p:cNvPr id="6" name="Title 1">
            <a:extLst>
              <a:ext uri="{FF2B5EF4-FFF2-40B4-BE49-F238E27FC236}">
                <a16:creationId xmlns:a16="http://schemas.microsoft.com/office/drawing/2014/main" id="{24241DD5-775B-4ABA-B0D4-FE77F293D884}"/>
              </a:ext>
            </a:extLst>
          </p:cNvPr>
          <p:cNvSpPr txBox="1">
            <a:spLocks/>
          </p:cNvSpPr>
          <p:nvPr/>
        </p:nvSpPr>
        <p:spPr>
          <a:xfrm>
            <a:off x="252702" y="1245726"/>
            <a:ext cx="6186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bg1"/>
                </a:solidFill>
                <a:cs typeface="Calibri Light"/>
              </a:rPr>
              <a:t>Progressive Discipline</a:t>
            </a:r>
          </a:p>
        </p:txBody>
      </p:sp>
      <p:sp>
        <p:nvSpPr>
          <p:cNvPr id="11" name="Title 1">
            <a:extLst>
              <a:ext uri="{FF2B5EF4-FFF2-40B4-BE49-F238E27FC236}">
                <a16:creationId xmlns:a16="http://schemas.microsoft.com/office/drawing/2014/main" id="{AB2983B0-41C3-416B-A9C9-F6E2AFBC790B}"/>
              </a:ext>
            </a:extLst>
          </p:cNvPr>
          <p:cNvSpPr txBox="1">
            <a:spLocks/>
          </p:cNvSpPr>
          <p:nvPr/>
        </p:nvSpPr>
        <p:spPr>
          <a:xfrm>
            <a:off x="5558825" y="1208555"/>
            <a:ext cx="7218342"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bg1"/>
                </a:solidFill>
                <a:cs typeface="Calibri Light"/>
              </a:rPr>
              <a:t>Positive Reinforcement</a:t>
            </a:r>
            <a:endParaRPr lang="en-US">
              <a:solidFill>
                <a:schemeClr val="bg1"/>
              </a:solidFill>
              <a:cs typeface="Calibri Light"/>
            </a:endParaRPr>
          </a:p>
        </p:txBody>
      </p:sp>
    </p:spTree>
    <p:extLst>
      <p:ext uri="{BB962C8B-B14F-4D97-AF65-F5344CB8AC3E}">
        <p14:creationId xmlns:p14="http://schemas.microsoft.com/office/powerpoint/2010/main" val="2499003124"/>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7daf89c7-f398-4090-878c-16dfc82ddce6" xsi:nil="true"/>
    <AppVersion xmlns="7daf89c7-f398-4090-878c-16dfc82ddce6" xsi:nil="true"/>
    <Invited_Teachers xmlns="7daf89c7-f398-4090-878c-16dfc82ddce6" xsi:nil="true"/>
    <IsNotebookLocked xmlns="7daf89c7-f398-4090-878c-16dfc82ddce6" xsi:nil="true"/>
    <Students xmlns="7daf89c7-f398-4090-878c-16dfc82ddce6">
      <UserInfo>
        <DisplayName/>
        <AccountId xsi:nil="true"/>
        <AccountType/>
      </UserInfo>
    </Students>
    <TeamsChannelId xmlns="7daf89c7-f398-4090-878c-16dfc82ddce6" xsi:nil="true"/>
    <NotebookType xmlns="7daf89c7-f398-4090-878c-16dfc82ddce6" xsi:nil="true"/>
    <Teachers xmlns="7daf89c7-f398-4090-878c-16dfc82ddce6">
      <UserInfo>
        <DisplayName/>
        <AccountId xsi:nil="true"/>
        <AccountType/>
      </UserInfo>
    </Teachers>
    <Student_Groups xmlns="7daf89c7-f398-4090-878c-16dfc82ddce6">
      <UserInfo>
        <DisplayName/>
        <AccountId xsi:nil="true"/>
        <AccountType/>
      </UserInfo>
    </Student_Groups>
    <DefaultSectionNames xmlns="7daf89c7-f398-4090-878c-16dfc82ddce6" xsi:nil="true"/>
    <Is_Collaboration_Space_Locked xmlns="7daf89c7-f398-4090-878c-16dfc82ddce6" xsi:nil="true"/>
    <Has_Teacher_Only_SectionGroup xmlns="7daf89c7-f398-4090-878c-16dfc82ddce6" xsi:nil="true"/>
    <Owner xmlns="7daf89c7-f398-4090-878c-16dfc82ddce6">
      <UserInfo>
        <DisplayName/>
        <AccountId xsi:nil="true"/>
        <AccountType/>
      </UserInfo>
    </Owner>
    <Templates xmlns="7daf89c7-f398-4090-878c-16dfc82ddce6" xsi:nil="true"/>
    <FolderType xmlns="7daf89c7-f398-4090-878c-16dfc82ddce6" xsi:nil="true"/>
    <CultureName xmlns="7daf89c7-f398-4090-878c-16dfc82ddce6" xsi:nil="true"/>
    <Invited_Students xmlns="7daf89c7-f398-4090-878c-16dfc82ddc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C1A5394468EE46BA879ACAE5AF484B" ma:contentTypeVersion="30" ma:contentTypeDescription="Create a new document." ma:contentTypeScope="" ma:versionID="8d05d32546e67a4feae76aa7857609a1">
  <xsd:schema xmlns:xsd="http://www.w3.org/2001/XMLSchema" xmlns:xs="http://www.w3.org/2001/XMLSchema" xmlns:p="http://schemas.microsoft.com/office/2006/metadata/properties" xmlns:ns3="7fd3ce2d-3f4b-4173-b0a7-c293284485ba" xmlns:ns4="7daf89c7-f398-4090-878c-16dfc82ddce6" targetNamespace="http://schemas.microsoft.com/office/2006/metadata/properties" ma:root="true" ma:fieldsID="e6cf0bb1ab4b0f365718cf899c793ef1" ns3:_="" ns4:_="">
    <xsd:import namespace="7fd3ce2d-3f4b-4173-b0a7-c293284485ba"/>
    <xsd:import namespace="7daf89c7-f398-4090-878c-16dfc82ddce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EventHashCode" minOccurs="0"/>
                <xsd:element ref="ns4:MediaServiceGenerationTime" minOccurs="0"/>
                <xsd:element ref="ns4:MediaServiceAutoKeyPoints" minOccurs="0"/>
                <xsd:element ref="ns4:MediaServiceKeyPoints"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3ce2d-3f4b-4173-b0a7-c293284485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af89c7-f398-4090-878c-16dfc82ddce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53713-80B9-4E48-98A8-8CAD0188191F}">
  <ds:schemaRefs>
    <ds:schemaRef ds:uri="7daf89c7-f398-4090-878c-16dfc82ddce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fd3ce2d-3f4b-4173-b0a7-c293284485ba"/>
    <ds:schemaRef ds:uri="http://www.w3.org/XML/1998/namespace"/>
    <ds:schemaRef ds:uri="http://purl.org/dc/dcmitype/"/>
  </ds:schemaRefs>
</ds:datastoreItem>
</file>

<file path=customXml/itemProps2.xml><?xml version="1.0" encoding="utf-8"?>
<ds:datastoreItem xmlns:ds="http://schemas.openxmlformats.org/officeDocument/2006/customXml" ds:itemID="{CC14A6FB-B96B-46B8-8A33-4184B83B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d3ce2d-3f4b-4173-b0a7-c293284485ba"/>
    <ds:schemaRef ds:uri="7daf89c7-f398-4090-878c-16dfc82ddc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F88D8-7CDB-495F-A64E-62B0EC27F4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473</Words>
  <Application>Microsoft Office PowerPoint</Application>
  <PresentationFormat>Widescreen</PresentationFormat>
  <Paragraphs>115</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Arial Black</vt:lpstr>
      <vt:lpstr>Calibri</vt:lpstr>
      <vt:lpstr>Modern Love Grunge</vt:lpstr>
      <vt:lpstr>Trebuchet MS</vt:lpstr>
      <vt:lpstr>Wingdings 3</vt:lpstr>
      <vt:lpstr>Facet</vt:lpstr>
      <vt:lpstr>Document</vt:lpstr>
      <vt:lpstr>Tarpon Springs High School</vt:lpstr>
      <vt:lpstr>PowerPoint Presentation</vt:lpstr>
      <vt:lpstr>School Counselors </vt:lpstr>
      <vt:lpstr>  </vt:lpstr>
      <vt:lpstr>PowerPoint Presentation</vt:lpstr>
      <vt:lpstr>  </vt:lpstr>
      <vt:lpstr>PowerPoint Presentation</vt:lpstr>
      <vt:lpstr>PowerPoint Presentation</vt:lpstr>
      <vt:lpstr>TSHS Expectations</vt:lpstr>
      <vt:lpstr>  </vt:lpstr>
      <vt:lpstr>Dress Code</vt:lpstr>
      <vt:lpstr>Dress Code continued...</vt:lpstr>
      <vt:lpstr>Hallway Expectations</vt:lpstr>
      <vt:lpstr>Opening Gates</vt:lpstr>
      <vt:lpstr>Lunch Room  Expectations</vt:lpstr>
      <vt:lpstr>Lunch Detention</vt:lpstr>
      <vt:lpstr>Intervention Center</vt:lpstr>
      <vt:lpstr>See Something Say Something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Lennox Lisa</dc:creator>
  <cp:lastModifiedBy>Maria Fatolitis</cp:lastModifiedBy>
  <cp:revision>673</cp:revision>
  <dcterms:created xsi:type="dcterms:W3CDTF">2022-02-25T12:01:34Z</dcterms:created>
  <dcterms:modified xsi:type="dcterms:W3CDTF">2022-08-13T14:54:01Z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0x01010085C1A5394468EE46BA879ACAE5AF484B</vt:lpwstr>
  </property>
</Properties>
</file>